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77"/>
  </p:notesMasterIdLst>
  <p:handoutMasterIdLst>
    <p:handoutMasterId r:id="rId78"/>
  </p:handoutMasterIdLst>
  <p:sldIdLst>
    <p:sldId id="258" r:id="rId2"/>
    <p:sldId id="260" r:id="rId3"/>
    <p:sldId id="261" r:id="rId4"/>
    <p:sldId id="373" r:id="rId5"/>
    <p:sldId id="346" r:id="rId6"/>
    <p:sldId id="304" r:id="rId7"/>
    <p:sldId id="316" r:id="rId8"/>
    <p:sldId id="317" r:id="rId9"/>
    <p:sldId id="410" r:id="rId10"/>
    <p:sldId id="265" r:id="rId11"/>
    <p:sldId id="266" r:id="rId12"/>
    <p:sldId id="414" r:id="rId13"/>
    <p:sldId id="267" r:id="rId14"/>
    <p:sldId id="434" r:id="rId15"/>
    <p:sldId id="415" r:id="rId16"/>
    <p:sldId id="429" r:id="rId17"/>
    <p:sldId id="368" r:id="rId18"/>
    <p:sldId id="269" r:id="rId19"/>
    <p:sldId id="270" r:id="rId20"/>
    <p:sldId id="271" r:id="rId21"/>
    <p:sldId id="272" r:id="rId22"/>
    <p:sldId id="273" r:id="rId23"/>
    <p:sldId id="416" r:id="rId24"/>
    <p:sldId id="367" r:id="rId25"/>
    <p:sldId id="274" r:id="rId26"/>
    <p:sldId id="417" r:id="rId27"/>
    <p:sldId id="340" r:id="rId28"/>
    <p:sldId id="371" r:id="rId29"/>
    <p:sldId id="275" r:id="rId30"/>
    <p:sldId id="379" r:id="rId31"/>
    <p:sldId id="276" r:id="rId32"/>
    <p:sldId id="278" r:id="rId33"/>
    <p:sldId id="325" r:id="rId34"/>
    <p:sldId id="281" r:id="rId35"/>
    <p:sldId id="418" r:id="rId36"/>
    <p:sldId id="423" r:id="rId37"/>
    <p:sldId id="354" r:id="rId38"/>
    <p:sldId id="378" r:id="rId39"/>
    <p:sldId id="377" r:id="rId40"/>
    <p:sldId id="419" r:id="rId41"/>
    <p:sldId id="427" r:id="rId42"/>
    <p:sldId id="282" r:id="rId43"/>
    <p:sldId id="283" r:id="rId44"/>
    <p:sldId id="284" r:id="rId45"/>
    <p:sldId id="285" r:id="rId46"/>
    <p:sldId id="420" r:id="rId47"/>
    <p:sldId id="286" r:id="rId48"/>
    <p:sldId id="287" r:id="rId49"/>
    <p:sldId id="421" r:id="rId50"/>
    <p:sldId id="288" r:id="rId51"/>
    <p:sldId id="289" r:id="rId52"/>
    <p:sldId id="290" r:id="rId53"/>
    <p:sldId id="291" r:id="rId54"/>
    <p:sldId id="433" r:id="rId55"/>
    <p:sldId id="293" r:id="rId56"/>
    <p:sldId id="294" r:id="rId57"/>
    <p:sldId id="295" r:id="rId58"/>
    <p:sldId id="372" r:id="rId59"/>
    <p:sldId id="422" r:id="rId60"/>
    <p:sldId id="297" r:id="rId61"/>
    <p:sldId id="298" r:id="rId62"/>
    <p:sldId id="299" r:id="rId63"/>
    <p:sldId id="425" r:id="rId64"/>
    <p:sldId id="428" r:id="rId65"/>
    <p:sldId id="326" r:id="rId66"/>
    <p:sldId id="344" r:id="rId67"/>
    <p:sldId id="387" r:id="rId68"/>
    <p:sldId id="388" r:id="rId69"/>
    <p:sldId id="430" r:id="rId70"/>
    <p:sldId id="431" r:id="rId71"/>
    <p:sldId id="307" r:id="rId72"/>
    <p:sldId id="308" r:id="rId73"/>
    <p:sldId id="309" r:id="rId74"/>
    <p:sldId id="408" r:id="rId75"/>
    <p:sldId id="409" r:id="rId76"/>
  </p:sldIdLst>
  <p:sldSz cx="9144000" cy="6858000" type="screen4x3"/>
  <p:notesSz cx="7010400" cy="9296400"/>
  <p:custDataLst>
    <p:tags r:id="rId7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 initials="L" lastIdx="9" clrIdx="0"/>
  <p:cmAuthor id="1" name="AC81" initials="BW" lastIdx="58" clrIdx="1"/>
  <p:cmAuthor id="2" name="f970" initials="kp" lastIdx="58" clrIdx="2"/>
  <p:cmAuthor id="3" name="Amy Forloines" initials="AEF" lastIdx="15" clrIdx="3"/>
  <p:cmAuthor id="4" name="Barb" initials="B" lastIdx="1" clrIdx="4"/>
  <p:cmAuthor id="5" name="Padgett" initials="Padgett" lastIdx="13" clrIdx="5"/>
  <p:cmAuthor id="6" name="BT70" initials="BDS" lastIdx="4"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E2D8D"/>
    <a:srgbClr val="0033CC"/>
    <a:srgbClr val="000000"/>
    <a:srgbClr val="FFFFFF"/>
    <a:srgbClr val="9FB2D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40" autoAdjust="0"/>
    <p:restoredTop sz="95391" autoAdjust="0"/>
  </p:normalViewPr>
  <p:slideViewPr>
    <p:cSldViewPr snapToGrid="0" snapToObjects="1" showGuides="1">
      <p:cViewPr>
        <p:scale>
          <a:sx n="80" d="100"/>
          <a:sy n="80" d="100"/>
        </p:scale>
        <p:origin x="-732" y="-330"/>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snapToObjects="1">
      <p:cViewPr>
        <p:scale>
          <a:sx n="66" d="100"/>
          <a:sy n="66" d="100"/>
        </p:scale>
        <p:origin x="-1566" y="21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869CA0E-848E-4E45-97A0-832C143047B0}" type="datetimeFigureOut">
              <a:rPr lang="en-US" smtClean="0"/>
              <a:pPr/>
              <a:t>10/02/2012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A1AEA5A-B70D-49E6-B18E-ACA11865C2CC}" type="slidenum">
              <a:rPr lang="en-US" smtClean="0"/>
              <a:pPr/>
              <a:t>‹#›</a:t>
            </a:fld>
            <a:endParaRPr lang="en-US" dirty="0"/>
          </a:p>
        </p:txBody>
      </p:sp>
    </p:spTree>
    <p:extLst>
      <p:ext uri="{BB962C8B-B14F-4D97-AF65-F5344CB8AC3E}">
        <p14:creationId xmlns:p14="http://schemas.microsoft.com/office/powerpoint/2010/main" xmlns="" val="5979407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D5BEC7E-A82E-7441-B0E9-07E994C65D3D}" type="datetimeFigureOut">
              <a:rPr lang="en-US" smtClean="0"/>
              <a:pPr/>
              <a:t>10/02/2012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A043750-E996-8941-A9F0-F0952D210B46}" type="slidenum">
              <a:rPr lang="en-US" smtClean="0"/>
              <a:pPr/>
              <a:t>‹#›</a:t>
            </a:fld>
            <a:endParaRPr lang="en-US" dirty="0"/>
          </a:p>
        </p:txBody>
      </p:sp>
    </p:spTree>
    <p:extLst>
      <p:ext uri="{BB962C8B-B14F-4D97-AF65-F5344CB8AC3E}">
        <p14:creationId xmlns:p14="http://schemas.microsoft.com/office/powerpoint/2010/main" xmlns="" val="26931032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oig.hhs.gov/compliance"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www.stopmedicarefraud.gov/heattaskforce"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oig.hhs.gov/compliance/self-disclosure-info"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www.cms.gov/PhysicianSelfReferral/98_Self_Referral_Disclosure_Protocol.asp"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oig.hhs.gov/compliance"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baseline="0" dirty="0" smtClean="0">
                <a:solidFill>
                  <a:srgbClr val="FF0000"/>
                </a:solidFill>
              </a:rPr>
              <a:t>IMPORTANT NOTE: This presentation, including speaker notes, has been vetted and approved by CMS Central Office and should not be changed or added to. </a:t>
            </a:r>
          </a:p>
          <a:p>
            <a:endParaRPr lang="en-US" b="1" baseline="0" dirty="0" smtClean="0"/>
          </a:p>
          <a:p>
            <a:r>
              <a:rPr lang="en-US" b="0" baseline="0" dirty="0" smtClean="0"/>
              <a:t>[Insert title of your conference/meeting name if desired]</a:t>
            </a:r>
          </a:p>
          <a:p>
            <a:endParaRPr lang="en-US" baseline="0" dirty="0" smtClean="0"/>
          </a:p>
        </p:txBody>
      </p:sp>
      <p:sp>
        <p:nvSpPr>
          <p:cNvPr id="4" name="Slide Number Placeholder 3"/>
          <p:cNvSpPr>
            <a:spLocks noGrp="1"/>
          </p:cNvSpPr>
          <p:nvPr>
            <p:ph type="sldNum" sz="quarter" idx="10"/>
          </p:nvPr>
        </p:nvSpPr>
        <p:spPr/>
        <p:txBody>
          <a:bodyPr/>
          <a:lstStyle/>
          <a:p>
            <a:fld id="{9A043750-E996-8941-A9F0-F0952D210B46}"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Instead of the slide, read: </a:t>
            </a:r>
          </a:p>
          <a:p>
            <a:r>
              <a:rPr lang="en-US" b="1" dirty="0" smtClean="0"/>
              <a:t>“Now</a:t>
            </a:r>
            <a:r>
              <a:rPr lang="en-US" b="1" baseline="0" dirty="0" smtClean="0"/>
              <a:t> that we’ve explained the game, keep a look out for the OIG fugitive game questions. Until the first question comes up, we will begin discussing Medicare Fraud and Abuse.”</a:t>
            </a:r>
            <a:endParaRPr lang="en-US" b="1"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this before reviewing the content on the slide: </a:t>
            </a:r>
            <a:r>
              <a:rPr lang="en-US" b="1" dirty="0" smtClean="0"/>
              <a:t>“Medicare fraud affects every American. Fraud and abuse take critical resources out of our health care system, and contribute to the rising cost of health care for all Americans. Eliminating fraud will cut costs for families, businesses and the federal government and increase the quality of services for those who need care</a:t>
            </a:r>
            <a:r>
              <a:rPr lang="en-US" dirty="0" smtClean="0"/>
              <a:t>.</a:t>
            </a:r>
            <a:r>
              <a:rPr lang="en-US" b="1" dirty="0" smtClean="0"/>
              <a:t>”</a:t>
            </a:r>
          </a:p>
          <a:p>
            <a:endParaRPr lang="en-US" dirty="0" smtClean="0"/>
          </a:p>
          <a:p>
            <a:r>
              <a:rPr lang="en-US" dirty="0" smtClean="0"/>
              <a:t>For 1</a:t>
            </a:r>
            <a:r>
              <a:rPr lang="en-US" baseline="0" dirty="0" smtClean="0"/>
              <a:t>st</a:t>
            </a:r>
            <a:r>
              <a:rPr lang="en-US" dirty="0" smtClean="0"/>
              <a:t> point read: “</a:t>
            </a:r>
            <a:r>
              <a:rPr lang="en-US" b="1" dirty="0" smtClean="0"/>
              <a:t>Most Medicare providers and contractors are honest</a:t>
            </a:r>
            <a:r>
              <a:rPr lang="en-US" b="1" baseline="0" dirty="0" smtClean="0"/>
              <a:t> and well-intentioned. </a:t>
            </a:r>
            <a:r>
              <a:rPr lang="en-US" b="1" dirty="0" smtClean="0">
                <a:latin typeface="Arial" pitchFamily="34" charset="0"/>
                <a:cs typeface="Arial" pitchFamily="34" charset="0"/>
              </a:rPr>
              <a:t>Fraud and abuse persist because some people perceive Medicare as easy money with minimal risk of being caught.”</a:t>
            </a:r>
          </a:p>
          <a:p>
            <a:endParaRPr lang="en-US" dirty="0" smtClean="0"/>
          </a:p>
          <a:p>
            <a:r>
              <a:rPr lang="en-US" dirty="0" smtClean="0"/>
              <a:t>For 2</a:t>
            </a:r>
            <a:r>
              <a:rPr lang="en-US" baseline="0" dirty="0" smtClean="0"/>
              <a:t>nd</a:t>
            </a:r>
            <a:r>
              <a:rPr lang="en-US" dirty="0" smtClean="0"/>
              <a:t> point read: </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latin typeface="Arial" pitchFamily="34" charset="0"/>
                <a:cs typeface="Arial" pitchFamily="34" charset="0"/>
              </a:rPr>
              <a:t>“In Fiscal Year 2010, Federal health care fraud prevention and enforcement efforts recovered more than $4 billion in taxpayer dollars.”</a:t>
            </a:r>
          </a:p>
          <a:p>
            <a:endParaRPr lang="en-US" dirty="0" smtClean="0"/>
          </a:p>
          <a:p>
            <a:endParaRPr lang="en-US" dirty="0" smtClean="0"/>
          </a:p>
          <a:p>
            <a:r>
              <a:rPr lang="en-US" dirty="0" smtClean="0"/>
              <a:t> Source: http://www.stopmedicarefraud.gov/aboutfraud/index.html  -</a:t>
            </a:r>
          </a:p>
          <a:p>
            <a:endParaRPr lang="en-US" dirty="0" smtClean="0"/>
          </a:p>
          <a:p>
            <a:endParaRPr lang="en-US" dirty="0" smtClean="0"/>
          </a:p>
          <a:p>
            <a:r>
              <a:rPr lang="en-US" dirty="0" smtClean="0"/>
              <a:t>After the last point,</a:t>
            </a:r>
            <a:r>
              <a:rPr lang="en-US" baseline="0" dirty="0" smtClean="0"/>
              <a:t> read:</a:t>
            </a:r>
            <a:r>
              <a:rPr lang="en-US" dirty="0" smtClean="0"/>
              <a:t>  “</a:t>
            </a:r>
            <a:r>
              <a:rPr lang="en-US" b="1" dirty="0" smtClean="0"/>
              <a:t>Let’s review an example of a guilty provider.”</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11</a:t>
            </a:fld>
            <a:endParaRPr lang="en-US" dirty="0"/>
          </a:p>
        </p:txBody>
      </p:sp>
    </p:spTree>
    <p:extLst>
      <p:ext uri="{BB962C8B-B14F-4D97-AF65-F5344CB8AC3E}">
        <p14:creationId xmlns:p14="http://schemas.microsoft.com/office/powerpoint/2010/main" xmlns="" val="2745803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“We’ve not presented this information yet-this question is to reinforce the previous slide about recoveries by showing you just one example and asking you to guess the amount.”</a:t>
            </a:r>
          </a:p>
          <a:p>
            <a:endParaRPr lang="en-US" dirty="0" smtClean="0"/>
          </a:p>
          <a:p>
            <a:r>
              <a:rPr lang="en-US" dirty="0" smtClean="0"/>
              <a:t>Read the question</a:t>
            </a:r>
            <a:r>
              <a:rPr lang="en-US" baseline="0" dirty="0" smtClean="0"/>
              <a:t> and answer choices.</a:t>
            </a:r>
            <a:endParaRPr lang="en-US" dirty="0" smtClean="0"/>
          </a:p>
          <a:p>
            <a:endParaRPr lang="en-US" dirty="0" smtClean="0"/>
          </a:p>
          <a:p>
            <a:r>
              <a:rPr lang="en-US" dirty="0" smtClean="0"/>
              <a:t>Question 1.</a:t>
            </a:r>
          </a:p>
          <a:p>
            <a:endParaRPr lang="en-US" dirty="0" smtClean="0"/>
          </a:p>
          <a:p>
            <a:r>
              <a:rPr lang="en-US" dirty="0" smtClean="0"/>
              <a:t>Answer: </a:t>
            </a:r>
            <a:r>
              <a:rPr lang="en-US" b="1" dirty="0" smtClean="0"/>
              <a:t>3.</a:t>
            </a:r>
            <a:r>
              <a:rPr lang="en-US" b="1" baseline="0" dirty="0" smtClean="0"/>
              <a:t> 5.2 </a:t>
            </a:r>
            <a:r>
              <a:rPr lang="en-US" sz="1800" b="1" dirty="0" smtClean="0"/>
              <a:t>million</a:t>
            </a:r>
            <a:r>
              <a:rPr lang="en-US" b="1" dirty="0" smtClean="0"/>
              <a:t> </a:t>
            </a:r>
          </a:p>
          <a:p>
            <a:endParaRPr lang="en-US" dirty="0" smtClean="0"/>
          </a:p>
          <a:p>
            <a:r>
              <a:rPr lang="en-US" dirty="0" smtClean="0"/>
              <a:t>Transition to</a:t>
            </a:r>
            <a:r>
              <a:rPr lang="en-US" baseline="0" dirty="0" smtClean="0"/>
              <a:t> next slide: “</a:t>
            </a:r>
            <a:r>
              <a:rPr lang="en-US" b="1" baseline="0" dirty="0" smtClean="0"/>
              <a:t>This was fraud; let’s review the difference between Fraud and Abuse.”</a:t>
            </a:r>
          </a:p>
          <a:p>
            <a:endParaRPr lang="en-US" baseline="0" dirty="0" smtClean="0"/>
          </a:p>
          <a:p>
            <a:r>
              <a:rPr lang="en-US" baseline="0" dirty="0" smtClean="0"/>
              <a:t>Sources:</a:t>
            </a:r>
          </a:p>
          <a:p>
            <a:r>
              <a:rPr lang="en-US" baseline="0" dirty="0" smtClean="0"/>
              <a:t>JOB AID A in the Web-Based Training</a:t>
            </a:r>
          </a:p>
          <a:p>
            <a:r>
              <a:rPr lang="en-US" baseline="0" dirty="0" smtClean="0"/>
              <a:t>MLN vetted Web-Based Training</a:t>
            </a:r>
            <a:endParaRPr lang="en-US"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Read the slide.</a:t>
            </a:r>
          </a:p>
          <a:p>
            <a:endParaRPr lang="en-US"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13</a:t>
            </a:fld>
            <a:endParaRPr lang="en-US" dirty="0"/>
          </a:p>
        </p:txBody>
      </p:sp>
    </p:spTree>
    <p:extLst>
      <p:ext uri="{BB962C8B-B14F-4D97-AF65-F5344CB8AC3E}">
        <p14:creationId xmlns:p14="http://schemas.microsoft.com/office/powerpoint/2010/main" xmlns="" val="647822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First discussion</a:t>
            </a:r>
            <a:r>
              <a:rPr lang="en-US" baseline="0" dirty="0" smtClean="0"/>
              <a:t> point</a:t>
            </a:r>
            <a:r>
              <a:rPr lang="en-US" dirty="0" smtClean="0"/>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t>“Abuse</a:t>
            </a:r>
            <a:r>
              <a:rPr lang="en-US" b="1" baseline="0" dirty="0" smtClean="0"/>
              <a:t> DESCRIBES…</a:t>
            </a:r>
            <a:r>
              <a:rPr lang="en-US" sz="1200" b="1" baseline="0" dirty="0" smtClean="0">
                <a:solidFill>
                  <a:schemeClr val="tx1"/>
                </a:solidFill>
                <a:effectLst/>
                <a:latin typeface="Arial" pitchFamily="34" charset="0"/>
              </a:rPr>
              <a:t>Practices that, </a:t>
            </a:r>
            <a:r>
              <a:rPr lang="en-US" sz="1200" b="1" u="sng" baseline="0" dirty="0" smtClean="0">
                <a:solidFill>
                  <a:schemeClr val="tx1"/>
                </a:solidFill>
                <a:effectLst/>
                <a:latin typeface="Arial" pitchFamily="34" charset="0"/>
              </a:rPr>
              <a:t>directly or indirectly</a:t>
            </a:r>
            <a:r>
              <a:rPr lang="en-US" sz="1200" b="1" baseline="0" dirty="0" smtClean="0">
                <a:solidFill>
                  <a:schemeClr val="tx1"/>
                </a:solidFill>
                <a:effectLst/>
                <a:latin typeface="Arial" pitchFamily="34" charset="0"/>
              </a:rPr>
              <a:t>, result in unnecessary costs to the Medicare Program”</a:t>
            </a:r>
          </a:p>
          <a:p>
            <a:endParaRPr lang="en-US" baseline="0" dirty="0" smtClean="0"/>
          </a:p>
          <a:p>
            <a:r>
              <a:rPr lang="en-US" baseline="0" dirty="0" smtClean="0"/>
              <a:t>2nd discussion point:</a:t>
            </a:r>
          </a:p>
          <a:p>
            <a:pPr marL="342900" marR="0" lvl="0" indent="-342900">
              <a:spcBef>
                <a:spcPts val="0"/>
              </a:spcBef>
              <a:spcAft>
                <a:spcPts val="0"/>
              </a:spcAft>
              <a:buFont typeface="Symbol"/>
              <a:buNone/>
              <a:tabLst>
                <a:tab pos="1143000" algn="l"/>
              </a:tabLst>
            </a:pPr>
            <a:r>
              <a:rPr lang="en-US" sz="1200" b="1" baseline="0" dirty="0" smtClean="0">
                <a:solidFill>
                  <a:schemeClr val="tx1"/>
                </a:solidFill>
                <a:effectLst/>
                <a:latin typeface="Arial" pitchFamily="34" charset="0"/>
              </a:rPr>
              <a:t>“Abuse includes any practice that is not consistent with the goals of providing patients with services that </a:t>
            </a:r>
          </a:p>
          <a:p>
            <a:pPr marL="342900" marR="0" lvl="0" indent="-342900">
              <a:spcBef>
                <a:spcPts val="0"/>
              </a:spcBef>
              <a:spcAft>
                <a:spcPts val="0"/>
              </a:spcAft>
              <a:buFont typeface="Arial" pitchFamily="34" charset="0"/>
              <a:buChar char="•"/>
              <a:tabLst>
                <a:tab pos="1143000" algn="l"/>
              </a:tabLst>
            </a:pPr>
            <a:r>
              <a:rPr lang="en-US" sz="1200" b="1" baseline="0" dirty="0" smtClean="0">
                <a:solidFill>
                  <a:schemeClr val="tx1"/>
                </a:solidFill>
                <a:effectLst/>
                <a:latin typeface="Arial" pitchFamily="34" charset="0"/>
              </a:rPr>
              <a:t>are medically necessary,</a:t>
            </a:r>
          </a:p>
          <a:p>
            <a:pPr marL="342900" marR="0" lvl="0" indent="-342900">
              <a:spcBef>
                <a:spcPts val="0"/>
              </a:spcBef>
              <a:spcAft>
                <a:spcPts val="0"/>
              </a:spcAft>
              <a:buFont typeface="Arial" pitchFamily="34" charset="0"/>
              <a:buChar char="•"/>
              <a:tabLst>
                <a:tab pos="1143000" algn="l"/>
              </a:tabLst>
            </a:pPr>
            <a:r>
              <a:rPr lang="en-US" sz="1200" b="1" baseline="0" dirty="0" smtClean="0">
                <a:solidFill>
                  <a:schemeClr val="tx1"/>
                </a:solidFill>
                <a:effectLst/>
                <a:latin typeface="Arial" pitchFamily="34" charset="0"/>
              </a:rPr>
              <a:t>meet professionally recognized standards, </a:t>
            </a:r>
          </a:p>
          <a:p>
            <a:pPr marL="342900" marR="0" lvl="0" indent="-342900">
              <a:spcBef>
                <a:spcPts val="0"/>
              </a:spcBef>
              <a:spcAft>
                <a:spcPts val="0"/>
              </a:spcAft>
              <a:buFont typeface="Arial" pitchFamily="34" charset="0"/>
              <a:buChar char="•"/>
              <a:tabLst>
                <a:tab pos="1143000" algn="l"/>
              </a:tabLst>
            </a:pPr>
            <a:r>
              <a:rPr lang="en-US" sz="1200" b="1" baseline="0" dirty="0" smtClean="0">
                <a:solidFill>
                  <a:schemeClr val="tx1"/>
                </a:solidFill>
                <a:effectLst/>
                <a:latin typeface="Arial" pitchFamily="34" charset="0"/>
              </a:rPr>
              <a:t>and are fairly priced.”</a:t>
            </a:r>
            <a:endParaRPr lang="en-US" sz="1200" b="1" baseline="0" dirty="0" smtClean="0">
              <a:solidFill>
                <a:schemeClr val="tx1"/>
              </a:solidFill>
              <a:effectLst/>
              <a:latin typeface="Arial" pitchFamily="34" charset="0"/>
              <a:ea typeface="Calibri"/>
            </a:endParaRP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“Again, we’ve not taught you this yet. It’s an example of fraud</a:t>
            </a:r>
            <a:r>
              <a:rPr lang="en-US" b="1" baseline="0" dirty="0" smtClean="0"/>
              <a:t> and abuse </a:t>
            </a:r>
            <a:r>
              <a:rPr lang="en-US" b="1" dirty="0" smtClean="0"/>
              <a:t>from the Web-Based Training that you can take on the CMS website,</a:t>
            </a:r>
            <a:r>
              <a:rPr lang="en-US" b="1" baseline="0" dirty="0" smtClean="0"/>
              <a:t> </a:t>
            </a:r>
            <a:r>
              <a:rPr lang="en-US" b="1" dirty="0" smtClean="0"/>
              <a:t>under Outreach and Education</a:t>
            </a:r>
            <a:r>
              <a:rPr lang="en-US" dirty="0" smtClean="0"/>
              <a:t>.”</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Read the question.</a:t>
            </a:r>
          </a:p>
          <a:p>
            <a:endParaRPr lang="en-US" dirty="0" smtClean="0"/>
          </a:p>
          <a:p>
            <a:r>
              <a:rPr lang="en-US" dirty="0" smtClean="0"/>
              <a:t>Question</a:t>
            </a:r>
            <a:r>
              <a:rPr lang="en-US" baseline="0" dirty="0" smtClean="0"/>
              <a:t> 2.</a:t>
            </a:r>
          </a:p>
          <a:p>
            <a:endParaRPr lang="en-US" dirty="0" smtClean="0"/>
          </a:p>
          <a:p>
            <a:r>
              <a:rPr lang="en-US" b="1" baseline="0" dirty="0" smtClean="0"/>
              <a:t>“Answers are on following page.”</a:t>
            </a:r>
            <a:endParaRPr lang="en-US" b="1" dirty="0" smtClean="0"/>
          </a:p>
          <a:p>
            <a:endParaRPr lang="en-US" baseline="0" dirty="0" smtClean="0"/>
          </a:p>
        </p:txBody>
      </p:sp>
      <p:sp>
        <p:nvSpPr>
          <p:cNvPr id="4" name="Slide Number Placeholder 3"/>
          <p:cNvSpPr>
            <a:spLocks noGrp="1"/>
          </p:cNvSpPr>
          <p:nvPr>
            <p:ph type="sldNum" sz="quarter" idx="10"/>
          </p:nvPr>
        </p:nvSpPr>
        <p:spPr/>
        <p:txBody>
          <a:bodyPr/>
          <a:lstStyle/>
          <a:p>
            <a:fld id="{9A043750-E996-8941-A9F0-F0952D210B46}"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Read the question</a:t>
            </a:r>
            <a:r>
              <a:rPr lang="en-US" baseline="0" dirty="0" smtClean="0"/>
              <a:t> and answer choices.</a:t>
            </a:r>
            <a:endParaRPr lang="en-US" dirty="0" smtClean="0"/>
          </a:p>
          <a:p>
            <a:endParaRPr lang="en-US" dirty="0" smtClean="0"/>
          </a:p>
          <a:p>
            <a:r>
              <a:rPr lang="en-US" dirty="0" smtClean="0"/>
              <a:t>Question</a:t>
            </a:r>
            <a:r>
              <a:rPr lang="en-US" baseline="0" dirty="0" smtClean="0"/>
              <a:t> 2 continued.</a:t>
            </a:r>
          </a:p>
          <a:p>
            <a:endParaRPr lang="en-US" dirty="0" smtClean="0"/>
          </a:p>
          <a:p>
            <a:r>
              <a:rPr lang="en-US" dirty="0" smtClean="0"/>
              <a:t>Answer:</a:t>
            </a:r>
            <a:r>
              <a:rPr lang="en-US" baseline="0" dirty="0" smtClean="0"/>
              <a:t>  </a:t>
            </a:r>
            <a:r>
              <a:rPr lang="en-US" b="1" baseline="0" dirty="0" smtClean="0"/>
              <a:t>3. All</a:t>
            </a:r>
          </a:p>
          <a:p>
            <a:endParaRPr lang="en-US" b="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Source: Job Aid</a:t>
            </a:r>
            <a:r>
              <a:rPr lang="en-US" baseline="0" dirty="0" smtClean="0"/>
              <a:t> B of the</a:t>
            </a:r>
            <a:r>
              <a:rPr lang="en-US" u="none" baseline="0" dirty="0" smtClean="0"/>
              <a:t> Web-Based Training: </a:t>
            </a:r>
            <a:r>
              <a:rPr lang="en-US" baseline="0" dirty="0" smtClean="0"/>
              <a:t>case example of Medicare abuse</a:t>
            </a:r>
          </a:p>
          <a:p>
            <a:endParaRPr lang="en-US" b="1" dirty="0" smtClean="0"/>
          </a:p>
          <a:p>
            <a:endParaRPr lang="en-US" baseline="0" dirty="0" smtClean="0"/>
          </a:p>
        </p:txBody>
      </p:sp>
      <p:sp>
        <p:nvSpPr>
          <p:cNvPr id="4" name="Slide Number Placeholder 3"/>
          <p:cNvSpPr>
            <a:spLocks noGrp="1"/>
          </p:cNvSpPr>
          <p:nvPr>
            <p:ph type="sldNum" sz="quarter" idx="10"/>
          </p:nvPr>
        </p:nvSpPr>
        <p:spPr/>
        <p:txBody>
          <a:bodyPr/>
          <a:lstStyle/>
          <a:p>
            <a:fld id="{9A043750-E996-8941-A9F0-F0952D210B46}"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0" dirty="0" smtClean="0"/>
              <a:t>“In addition to the </a:t>
            </a:r>
            <a:r>
              <a:rPr lang="en-US" b="1" i="0" u="sng" dirty="0" smtClean="0"/>
              <a:t>Social Security Act, there</a:t>
            </a:r>
            <a:r>
              <a:rPr lang="en-US" b="1" i="0" u="sng" baseline="0" dirty="0" smtClean="0"/>
              <a:t> are other statutes</a:t>
            </a:r>
            <a:r>
              <a:rPr lang="en-US" b="1" i="0" baseline="0" dirty="0" smtClean="0"/>
              <a:t> that are important to review regarding Medicare F and A. Let’s review those now.”</a:t>
            </a:r>
          </a:p>
          <a:p>
            <a:endParaRPr lang="en-US" b="1" baseline="0" dirty="0" smtClean="0"/>
          </a:p>
          <a:p>
            <a:endParaRPr lang="en-US" b="1" baseline="0" dirty="0" smtClean="0"/>
          </a:p>
          <a:p>
            <a:r>
              <a:rPr lang="en-US" baseline="0" dirty="0" smtClean="0"/>
              <a:t>Source of SSA: the Web-Based Training</a:t>
            </a:r>
            <a:endParaRPr lang="en-US" dirty="0" smtClean="0"/>
          </a:p>
          <a:p>
            <a:endParaRPr lang="en-US"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i="0" baseline="0" dirty="0" smtClean="0"/>
              <a:t>Read list </a:t>
            </a:r>
            <a:r>
              <a:rPr lang="en-US" b="0" baseline="0" dirty="0" smtClean="0"/>
              <a:t>on the slide and then say</a:t>
            </a:r>
            <a:r>
              <a:rPr lang="en-US" b="1" baseline="0" dirty="0" smtClean="0"/>
              <a:t>:  </a:t>
            </a:r>
            <a:r>
              <a:rPr lang="en-US" b="1" i="0" baseline="0" dirty="0" smtClean="0"/>
              <a:t>“</a:t>
            </a:r>
            <a:r>
              <a:rPr lang="en-US" sz="1200" b="1" i="0" dirty="0" smtClean="0">
                <a:solidFill>
                  <a:schemeClr val="tx1"/>
                </a:solidFill>
                <a:latin typeface="Arial" pitchFamily="34" charset="0"/>
                <a:cs typeface="Arial" pitchFamily="34" charset="0"/>
              </a:rPr>
              <a:t>These laws apply to Medicare Parts A, B, (</a:t>
            </a:r>
            <a:r>
              <a:rPr lang="en-US" sz="1200" b="1" i="0" u="sng" dirty="0" smtClean="0">
                <a:solidFill>
                  <a:schemeClr val="tx1"/>
                </a:solidFill>
                <a:latin typeface="Arial" pitchFamily="34" charset="0"/>
                <a:cs typeface="Arial" pitchFamily="34" charset="0"/>
              </a:rPr>
              <a:t>Original</a:t>
            </a:r>
            <a:r>
              <a:rPr lang="en-US" sz="1200" b="1" i="0" u="sng" baseline="0" dirty="0" smtClean="0">
                <a:solidFill>
                  <a:schemeClr val="tx1"/>
                </a:solidFill>
                <a:latin typeface="Arial" pitchFamily="34" charset="0"/>
                <a:cs typeface="Arial" pitchFamily="34" charset="0"/>
              </a:rPr>
              <a:t> Medicare)</a:t>
            </a:r>
            <a:r>
              <a:rPr lang="en-US" sz="1200" b="1" i="0" u="sng" dirty="0" smtClean="0">
                <a:solidFill>
                  <a:schemeClr val="tx1"/>
                </a:solidFill>
                <a:latin typeface="Arial" pitchFamily="34" charset="0"/>
                <a:cs typeface="Arial" pitchFamily="34" charset="0"/>
              </a:rPr>
              <a:t> </a:t>
            </a:r>
            <a:r>
              <a:rPr lang="en-US" sz="1200" b="1" i="0" dirty="0" smtClean="0">
                <a:solidFill>
                  <a:schemeClr val="tx1"/>
                </a:solidFill>
                <a:latin typeface="Arial" pitchFamily="34" charset="0"/>
                <a:cs typeface="Arial" pitchFamily="34" charset="0"/>
              </a:rPr>
              <a:t>C (Medicare Managed</a:t>
            </a:r>
            <a:r>
              <a:rPr lang="en-US" sz="1200" b="1" i="0" baseline="0" dirty="0" smtClean="0">
                <a:solidFill>
                  <a:schemeClr val="tx1"/>
                </a:solidFill>
                <a:latin typeface="Arial" pitchFamily="34" charset="0"/>
                <a:cs typeface="Arial" pitchFamily="34" charset="0"/>
              </a:rPr>
              <a:t> Care)</a:t>
            </a:r>
            <a:r>
              <a:rPr lang="en-US" sz="1200" b="1" i="0" dirty="0" smtClean="0">
                <a:solidFill>
                  <a:schemeClr val="tx1"/>
                </a:solidFill>
                <a:latin typeface="Arial" pitchFamily="34" charset="0"/>
                <a:cs typeface="Arial" pitchFamily="34" charset="0"/>
              </a:rPr>
              <a:t>, and D</a:t>
            </a:r>
            <a:r>
              <a:rPr lang="en-US" b="1" i="0" baseline="0" dirty="0" smtClean="0">
                <a:solidFill>
                  <a:schemeClr val="tx1"/>
                </a:solidFill>
              </a:rPr>
              <a:t>.”</a:t>
            </a:r>
            <a:endParaRPr lang="en-US" b="1" i="0" dirty="0" smtClean="0">
              <a:solidFill>
                <a:schemeClr val="tx1"/>
              </a:solidFill>
            </a:endParaRPr>
          </a:p>
          <a:p>
            <a:endParaRPr lang="en-US" dirty="0" smtClean="0"/>
          </a:p>
          <a:p>
            <a:r>
              <a:rPr lang="en-US" dirty="0" smtClean="0"/>
              <a:t>1</a:t>
            </a:r>
            <a:r>
              <a:rPr lang="en-US" baseline="0" dirty="0" smtClean="0"/>
              <a:t>st talking point: “</a:t>
            </a:r>
            <a:r>
              <a:rPr lang="en-US" b="1" baseline="0" dirty="0" smtClean="0"/>
              <a:t>Each of these laws will be discussed more in-depth in the following slides.”</a:t>
            </a:r>
          </a:p>
          <a:p>
            <a:endParaRPr lang="en-US" baseline="0" dirty="0" smtClean="0"/>
          </a:p>
          <a:p>
            <a:r>
              <a:rPr lang="en-US" baseline="0" dirty="0" smtClean="0"/>
              <a:t>2nd talking point: Provide a brief (1-2 sentences) explanation of Medicare Parts A, B, C, and D. </a:t>
            </a:r>
            <a:endParaRPr lang="en-US" dirty="0" smtClean="0"/>
          </a:p>
          <a:p>
            <a:endParaRPr lang="en-US"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18</a:t>
            </a:fld>
            <a:endParaRPr lang="en-US" dirty="0"/>
          </a:p>
        </p:txBody>
      </p:sp>
    </p:spTree>
    <p:extLst>
      <p:ext uri="{BB962C8B-B14F-4D97-AF65-F5344CB8AC3E}">
        <p14:creationId xmlns:p14="http://schemas.microsoft.com/office/powerpoint/2010/main" xmlns="" val="471237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t>Read the 1</a:t>
            </a:r>
            <a:r>
              <a:rPr lang="en-US" b="0" i="0" baseline="0" dirty="0" smtClean="0"/>
              <a:t>st </a:t>
            </a:r>
            <a:r>
              <a:rPr lang="en-US" b="0" i="0" dirty="0" smtClean="0"/>
              <a:t>point and bullets. Then mention: “</a:t>
            </a:r>
            <a:r>
              <a:rPr lang="en-US" b="1" i="0" dirty="0" smtClean="0"/>
              <a:t>This law was passed during the Civil War</a:t>
            </a:r>
            <a:r>
              <a:rPr lang="en-US" b="1" i="0" baseline="0" dirty="0" smtClean="0"/>
              <a:t> –of course Medicare didn’t exist then but apparently fraud did!”</a:t>
            </a:r>
          </a:p>
          <a:p>
            <a:endParaRPr lang="en-US" b="1" i="0" baseline="0" dirty="0" smtClean="0"/>
          </a:p>
          <a:p>
            <a:endParaRPr lang="en-US" b="0" i="0" dirty="0" smtClean="0"/>
          </a:p>
          <a:p>
            <a:r>
              <a:rPr lang="en-US" b="0" i="0" dirty="0" smtClean="0"/>
              <a:t>Read the 2</a:t>
            </a:r>
            <a:r>
              <a:rPr lang="en-US" b="0" i="0" baseline="0" dirty="0" smtClean="0"/>
              <a:t>nd</a:t>
            </a:r>
            <a:r>
              <a:rPr lang="en-US" b="0" i="0" dirty="0" smtClean="0"/>
              <a:t> point and bullet and then say:  </a:t>
            </a:r>
            <a:r>
              <a:rPr lang="en-US" b="1" i="0" dirty="0" smtClean="0"/>
              <a:t>“Someone does not have to </a:t>
            </a:r>
            <a:r>
              <a:rPr lang="en-US" b="1" i="0" u="sng" dirty="0" smtClean="0"/>
              <a:t>intend to defraud</a:t>
            </a:r>
            <a:r>
              <a:rPr lang="en-US" b="1" i="0" dirty="0" smtClean="0"/>
              <a:t> the Federal Government to violate the FCA. The knowing standard includes acting in deliberate ignorance or reckless disregard of the truth related to the claim.”</a:t>
            </a:r>
            <a:endParaRPr lang="en-US" i="0" dirty="0" smtClean="0"/>
          </a:p>
          <a:p>
            <a:endParaRPr lang="en-US" i="0" dirty="0" smtClean="0"/>
          </a:p>
          <a:p>
            <a:endParaRPr lang="en-US" i="0" dirty="0" smtClean="0"/>
          </a:p>
          <a:p>
            <a:r>
              <a:rPr lang="en-US" dirty="0" smtClean="0"/>
              <a:t>Sources:</a:t>
            </a:r>
            <a:r>
              <a:rPr lang="en-US" baseline="0" dirty="0" smtClean="0"/>
              <a:t> Civil War=Wikipedia, rest Web-Based Training</a:t>
            </a:r>
            <a:endParaRPr lang="en-US"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19</a:t>
            </a:fld>
            <a:endParaRPr lang="en-US" dirty="0"/>
          </a:p>
        </p:txBody>
      </p:sp>
    </p:spTree>
    <p:extLst>
      <p:ext uri="{BB962C8B-B14F-4D97-AF65-F5344CB8AC3E}">
        <p14:creationId xmlns:p14="http://schemas.microsoft.com/office/powerpoint/2010/main" xmlns="" val="2421170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not read this slide. Click through to the next slide.</a:t>
            </a:r>
            <a:endParaRPr lang="en-US"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2</a:t>
            </a:fld>
            <a:endParaRPr lang="en-US" dirty="0"/>
          </a:p>
        </p:txBody>
      </p:sp>
    </p:spTree>
    <p:extLst>
      <p:ext uri="{BB962C8B-B14F-4D97-AF65-F5344CB8AC3E}">
        <p14:creationId xmlns:p14="http://schemas.microsoft.com/office/powerpoint/2010/main" xmlns="" val="2334782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smtClean="0"/>
              <a:t>Read the slide</a:t>
            </a:r>
            <a:r>
              <a:rPr lang="en-US" b="0" i="0" baseline="0" dirty="0" smtClean="0"/>
              <a:t>; then say the following regarding safe harbors after you’ve read the slide: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baseline="0" dirty="0" smtClean="0">
                <a:latin typeface="Arial" pitchFamily="34" charset="0"/>
                <a:cs typeface="Arial" pitchFamily="34" charset="0"/>
              </a:rPr>
              <a:t>“</a:t>
            </a:r>
            <a:r>
              <a:rPr lang="en-US" b="1" i="0" dirty="0" smtClean="0">
                <a:latin typeface="Arial" pitchFamily="34" charset="0"/>
                <a:cs typeface="Arial" pitchFamily="34" charset="0"/>
              </a:rPr>
              <a:t>Safe harbor regulations </a:t>
            </a:r>
            <a:r>
              <a:rPr lang="en-US" b="1" i="0" u="sng" dirty="0" smtClean="0">
                <a:latin typeface="Arial" pitchFamily="34" charset="0"/>
                <a:cs typeface="Arial" pitchFamily="34" charset="0"/>
              </a:rPr>
              <a:t>allow certain arrangements to avoid being treated as an offense</a:t>
            </a:r>
            <a:r>
              <a:rPr lang="en-US" b="1" i="0" u="none" dirty="0" smtClean="0">
                <a:latin typeface="Arial" pitchFamily="34" charset="0"/>
                <a:cs typeface="Arial"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i="0" u="sng" strike="sngStrike" dirty="0" smtClean="0">
              <a:solidFill>
                <a:srgbClr val="FF0000"/>
              </a:solidFill>
              <a:latin typeface="Arial" pitchFamily="34" charset="0"/>
              <a:cs typeface="Arial" pitchFamily="34" charset="0"/>
            </a:endParaRPr>
          </a:p>
          <a:p>
            <a:r>
              <a:rPr lang="en-US" b="0" i="0" u="none" strike="noStrike" baseline="0" dirty="0" smtClean="0">
                <a:solidFill>
                  <a:schemeClr val="tx1"/>
                </a:solidFill>
                <a:latin typeface="Arial" pitchFamily="34" charset="0"/>
                <a:cs typeface="Arial" pitchFamily="34" charset="0"/>
              </a:rPr>
              <a:t>A</a:t>
            </a:r>
            <a:r>
              <a:rPr lang="en-US" b="0" i="0" baseline="0" dirty="0" smtClean="0"/>
              <a:t>nd then </a:t>
            </a:r>
            <a:r>
              <a:rPr lang="en-US" b="1" i="0" baseline="0" dirty="0" smtClean="0"/>
              <a:t>“Here are some examples of k</a:t>
            </a:r>
            <a:r>
              <a:rPr lang="en-US" b="1" i="0" dirty="0" smtClean="0"/>
              <a:t>ickbacks:</a:t>
            </a:r>
          </a:p>
          <a:p>
            <a:pPr marL="174708" indent="-174708">
              <a:buFont typeface="Arial" pitchFamily="34" charset="0"/>
              <a:buChar char="•"/>
            </a:pPr>
            <a:r>
              <a:rPr lang="en-US" b="1" i="0" dirty="0" smtClean="0"/>
              <a:t>Cash for referrals,</a:t>
            </a:r>
          </a:p>
          <a:p>
            <a:pPr marL="174708" indent="-174708">
              <a:buFont typeface="Arial" pitchFamily="34" charset="0"/>
              <a:buChar char="•"/>
            </a:pPr>
            <a:r>
              <a:rPr lang="en-US" b="1" i="0" dirty="0" smtClean="0"/>
              <a:t>Free rent or below fair-market value rent for medical offices,</a:t>
            </a:r>
          </a:p>
          <a:p>
            <a:pPr marL="174708" indent="-174708">
              <a:buFont typeface="Arial" pitchFamily="34" charset="0"/>
              <a:buChar char="•"/>
            </a:pPr>
            <a:r>
              <a:rPr lang="en-US" b="1" i="0" dirty="0" smtClean="0"/>
              <a:t>Free clerical staff, and</a:t>
            </a:r>
          </a:p>
          <a:p>
            <a:pPr marL="174708" indent="-174708">
              <a:buFont typeface="Arial" pitchFamily="34" charset="0"/>
              <a:buChar char="•"/>
            </a:pPr>
            <a:r>
              <a:rPr lang="en-US" b="1" i="0" dirty="0" smtClean="0"/>
              <a:t>Excessive compensation for medical directorships.”</a:t>
            </a:r>
          </a:p>
          <a:p>
            <a:pPr marL="174708" indent="-174708">
              <a:buFont typeface="Arial" pitchFamily="34" charset="0"/>
              <a:buChar char="•"/>
            </a:pPr>
            <a:endParaRPr lang="en-US" i="0" dirty="0" smtClean="0"/>
          </a:p>
          <a:p>
            <a:r>
              <a:rPr lang="en-US" b="1" i="0" dirty="0" smtClean="0"/>
              <a:t> </a:t>
            </a:r>
            <a:r>
              <a:rPr lang="en-US" b="0" i="0" dirty="0" smtClean="0"/>
              <a:t>Source: Web-Based Training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20</a:t>
            </a:fld>
            <a:endParaRPr lang="en-US" dirty="0"/>
          </a:p>
        </p:txBody>
      </p:sp>
    </p:spTree>
    <p:extLst>
      <p:ext uri="{BB962C8B-B14F-4D97-AF65-F5344CB8AC3E}">
        <p14:creationId xmlns:p14="http://schemas.microsoft.com/office/powerpoint/2010/main" xmlns="" val="3534449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t>Read the title</a:t>
            </a:r>
            <a:r>
              <a:rPr lang="en-US" b="0" i="0" baseline="0" dirty="0" smtClean="0"/>
              <a:t> and mention </a:t>
            </a:r>
            <a:r>
              <a:rPr lang="en-US" b="1" i="0" baseline="0" dirty="0" smtClean="0"/>
              <a:t>– “By the way this law is not stark defined in the dictionary but rather named after Congressman Stark.”</a:t>
            </a:r>
            <a:endParaRPr lang="en-US" b="1" i="0" dirty="0" smtClean="0"/>
          </a:p>
          <a:p>
            <a:endParaRPr lang="en-US" b="0" i="0" dirty="0" smtClean="0"/>
          </a:p>
          <a:p>
            <a:r>
              <a:rPr lang="en-US" b="0" i="0" dirty="0" smtClean="0"/>
              <a:t>Read the 1</a:t>
            </a:r>
            <a:r>
              <a:rPr lang="en-US" b="0" i="0" baseline="0" dirty="0" smtClean="0"/>
              <a:t>st </a:t>
            </a:r>
            <a:r>
              <a:rPr lang="en-US" b="0" i="0" dirty="0" smtClean="0"/>
              <a:t> point</a:t>
            </a:r>
            <a:r>
              <a:rPr lang="en-US" b="0" i="0" baseline="0" dirty="0" smtClean="0"/>
              <a:t> and then explain:</a:t>
            </a:r>
          </a:p>
          <a:p>
            <a:r>
              <a:rPr lang="en-US" b="1" i="0" baseline="0" dirty="0" smtClean="0"/>
              <a:t>“Examples of Designated Health Services are: clinical lab, physical therapy, home health services.”</a:t>
            </a:r>
          </a:p>
          <a:p>
            <a:endParaRPr lang="en-US" b="1" i="0" dirty="0" smtClean="0"/>
          </a:p>
          <a:p>
            <a:r>
              <a:rPr lang="en-US" b="0" i="0" dirty="0" smtClean="0"/>
              <a:t>Then read the last point about exceptions.</a:t>
            </a:r>
          </a:p>
          <a:p>
            <a:endParaRPr lang="en-US" b="0" i="0" dirty="0" smtClean="0"/>
          </a:p>
          <a:p>
            <a:r>
              <a:rPr lang="en-US" b="0" i="0" baseline="0" dirty="0" smtClean="0"/>
              <a:t>After last point read:</a:t>
            </a:r>
          </a:p>
          <a:p>
            <a:pPr marL="0" marR="0" indent="0" algn="l" defTabSz="457200" rtl="0" eaLnBrk="1" fontAlgn="auto" latinLnBrk="0" hangingPunct="1">
              <a:lnSpc>
                <a:spcPct val="100000"/>
              </a:lnSpc>
              <a:spcBef>
                <a:spcPts val="0"/>
              </a:spcBef>
              <a:spcAft>
                <a:spcPts val="0"/>
              </a:spcAft>
              <a:buClrTx/>
              <a:buSzTx/>
              <a:buFontTx/>
              <a:buNone/>
              <a:tabLst/>
              <a:defRPr/>
            </a:pPr>
            <a:r>
              <a:rPr lang="en-US" b="1" i="0" dirty="0" smtClean="0"/>
              <a:t>“In addition to the Physician Self-Referral Law, further protections were enacted under the Affordable Care Act for Advanced Imaging Services. (Magnetic Resonance Imaging (MRI), Computerized Axial Tomography (CT), and Positron Emission Tomography (PET).</a:t>
            </a:r>
            <a:r>
              <a:rPr lang="en-US" sz="1200" b="1" i="0" kern="1200" dirty="0" smtClean="0">
                <a:solidFill>
                  <a:schemeClr val="tx1"/>
                </a:solidFill>
                <a:latin typeface="+mn-lt"/>
                <a:ea typeface="+mn-ea"/>
                <a:cs typeface="+mn-cs"/>
              </a:rPr>
              <a:t> At the time of an in-office physician referral for Magnetic Resonance Imaging (MRI), Computerized Axial Tomography (CT), and Positron Emission Tomography (PET), a physician is required to disclose to a beneficiary in writing that the beneficiary may obtain these services from another supplier. The referring physician must provide the beneficiary with a list of 5 alternative suppliers within a 25-mile radius of the physician’s office location at the time of the referral. These suppliers must provide the imaging services ordered.”</a:t>
            </a:r>
          </a:p>
          <a:p>
            <a:endParaRPr lang="en-US" b="0" i="0" dirty="0" smtClean="0"/>
          </a:p>
          <a:p>
            <a:endParaRPr lang="en-US" b="0" i="0" dirty="0" smtClean="0"/>
          </a:p>
          <a:p>
            <a:r>
              <a:rPr lang="en-US" b="0" i="0" dirty="0" smtClean="0"/>
              <a:t>Source: the Web-Based Training</a:t>
            </a:r>
          </a:p>
          <a:p>
            <a:endParaRPr lang="en-US" i="0" strike="sngStrike"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21</a:t>
            </a:fld>
            <a:endParaRPr lang="en-US" dirty="0"/>
          </a:p>
        </p:txBody>
      </p:sp>
    </p:spTree>
    <p:extLst>
      <p:ext uri="{BB962C8B-B14F-4D97-AF65-F5344CB8AC3E}">
        <p14:creationId xmlns:p14="http://schemas.microsoft.com/office/powerpoint/2010/main" xmlns="" val="1271248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Read </a:t>
            </a:r>
            <a:r>
              <a:rPr lang="en-US" baseline="0" dirty="0" smtClean="0"/>
              <a:t>the slide.</a:t>
            </a:r>
          </a:p>
          <a:p>
            <a:pPr lvl="0"/>
            <a:endParaRPr lang="en-US" dirty="0" smtClean="0"/>
          </a:p>
          <a:p>
            <a:r>
              <a:rPr lang="en-US" dirty="0" smtClean="0"/>
              <a:t>After</a:t>
            </a:r>
            <a:r>
              <a:rPr lang="en-US" baseline="0" dirty="0" smtClean="0"/>
              <a:t> the last bullet, </a:t>
            </a:r>
            <a:r>
              <a:rPr lang="en-US" dirty="0" smtClean="0"/>
              <a:t>add from</a:t>
            </a:r>
            <a:r>
              <a:rPr lang="en-US" baseline="0" dirty="0" smtClean="0"/>
              <a:t> Web-Based Training: “</a:t>
            </a:r>
            <a:r>
              <a:rPr lang="en-US" sz="1200" b="1" kern="1200" dirty="0" smtClean="0">
                <a:solidFill>
                  <a:schemeClr val="tx1"/>
                </a:solidFill>
                <a:latin typeface="+mn-lt"/>
                <a:ea typeface="+mn-ea"/>
                <a:cs typeface="+mn-cs"/>
              </a:rPr>
              <a:t>Proof of actual knowledge or specific intent to violate the law is not required.</a:t>
            </a:r>
            <a:r>
              <a:rPr lang="en-US" sz="1200" kern="1200" dirty="0" smtClean="0">
                <a:solidFill>
                  <a:schemeClr val="tx1"/>
                </a:solidFill>
                <a:latin typeface="+mn-lt"/>
                <a:ea typeface="+mn-ea"/>
                <a:cs typeface="+mn-cs"/>
              </a:rPr>
              <a:t>”</a:t>
            </a:r>
            <a:endParaRPr lang="en-US" dirty="0" smtClean="0"/>
          </a:p>
          <a:p>
            <a:pPr defTabSz="465887">
              <a:defRPr/>
            </a:pPr>
            <a:endParaRPr lang="en-US" dirty="0" smtClean="0"/>
          </a:p>
        </p:txBody>
      </p:sp>
      <p:sp>
        <p:nvSpPr>
          <p:cNvPr id="4" name="Slide Number Placeholder 3"/>
          <p:cNvSpPr>
            <a:spLocks noGrp="1"/>
          </p:cNvSpPr>
          <p:nvPr>
            <p:ph type="sldNum" sz="quarter" idx="10"/>
          </p:nvPr>
        </p:nvSpPr>
        <p:spPr/>
        <p:txBody>
          <a:bodyPr/>
          <a:lstStyle/>
          <a:p>
            <a:fld id="{9A043750-E996-8941-A9F0-F0952D210B46}"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Read the question</a:t>
            </a:r>
            <a:r>
              <a:rPr lang="en-US" baseline="0" dirty="0" smtClean="0"/>
              <a:t> and answer choices.</a:t>
            </a:r>
            <a:endParaRPr lang="en-US" dirty="0" smtClean="0"/>
          </a:p>
          <a:p>
            <a:endParaRPr lang="en-US" dirty="0" smtClean="0"/>
          </a:p>
          <a:p>
            <a:r>
              <a:rPr lang="en-US" dirty="0" smtClean="0"/>
              <a:t>Question 3.</a:t>
            </a:r>
          </a:p>
          <a:p>
            <a:endParaRPr lang="en-US" dirty="0" smtClean="0"/>
          </a:p>
          <a:p>
            <a:r>
              <a:rPr lang="en-US" dirty="0" smtClean="0"/>
              <a:t>Answer: </a:t>
            </a:r>
            <a:r>
              <a:rPr lang="en-US" b="1" dirty="0" smtClean="0"/>
              <a:t>2. False</a:t>
            </a:r>
          </a:p>
          <a:p>
            <a:endParaRPr lang="en-US" b="1"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i="0" dirty="0" smtClean="0"/>
              <a:t>Do not read the slide. Instead, read:</a:t>
            </a:r>
          </a:p>
          <a:p>
            <a:pPr marL="0" marR="0" indent="0" algn="l" defTabSz="457200" rtl="0" eaLnBrk="1" fontAlgn="auto" latinLnBrk="0" hangingPunct="1">
              <a:lnSpc>
                <a:spcPct val="100000"/>
              </a:lnSpc>
              <a:spcBef>
                <a:spcPts val="0"/>
              </a:spcBef>
              <a:spcAft>
                <a:spcPts val="0"/>
              </a:spcAft>
              <a:buClrTx/>
              <a:buSzTx/>
              <a:buFontTx/>
              <a:buNone/>
              <a:tabLst/>
              <a:defRPr/>
            </a:pPr>
            <a:r>
              <a:rPr lang="en-US" b="1" i="0" dirty="0" smtClean="0"/>
              <a:t>“Let’s now review the penalties</a:t>
            </a:r>
            <a:r>
              <a:rPr lang="en-US" b="1" i="0" baseline="0" dirty="0" smtClean="0"/>
              <a:t> for Medicare Fraud and Abuse.”</a:t>
            </a:r>
            <a:endParaRPr lang="en-US" b="1" i="0" dirty="0" smtClean="0"/>
          </a:p>
          <a:p>
            <a:endParaRPr lang="en-US" b="1" i="1"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Transition to next slide</a:t>
            </a:r>
            <a:r>
              <a:rPr lang="en-US" i="0" baseline="0" dirty="0" smtClean="0"/>
              <a:t> </a:t>
            </a:r>
            <a:r>
              <a:rPr lang="en-US" i="0" dirty="0" smtClean="0"/>
              <a:t>by </a:t>
            </a:r>
            <a:r>
              <a:rPr lang="en-US" b="0" i="0" dirty="0" smtClean="0"/>
              <a:t>reading the slide and then saying: </a:t>
            </a:r>
            <a:r>
              <a:rPr lang="en-US" b="1" i="0" dirty="0" smtClean="0"/>
              <a:t>“</a:t>
            </a:r>
            <a:r>
              <a:rPr lang="en-US" b="1" i="0" u="sng" dirty="0" smtClean="0"/>
              <a:t>Let’s review these three types of penalties</a:t>
            </a:r>
            <a:r>
              <a:rPr lang="en-US" i="0" u="sng" dirty="0" smtClean="0"/>
              <a:t>.. </a:t>
            </a:r>
            <a:r>
              <a:rPr lang="en-US" b="1" i="0" u="sng" dirty="0" smtClean="0"/>
              <a:t>but first…Are you Smarter than</a:t>
            </a:r>
            <a:r>
              <a:rPr lang="en-US" b="1" i="0" u="sng" baseline="0" dirty="0" smtClean="0"/>
              <a:t> an OIG Fugitive?”</a:t>
            </a:r>
            <a:endParaRPr lang="en-US" b="1" i="0" u="sng" dirty="0" smtClean="0"/>
          </a:p>
          <a:p>
            <a:endParaRPr lang="en-US" b="0" i="1" u="none"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A043750-E996-8941-A9F0-F0952D210B46}" type="slidenum">
              <a:rPr lang="en-US" smtClean="0"/>
              <a:pPr/>
              <a:t>25</a:t>
            </a:fld>
            <a:endParaRPr lang="en-US" dirty="0"/>
          </a:p>
        </p:txBody>
      </p:sp>
    </p:spTree>
    <p:extLst>
      <p:ext uri="{BB962C8B-B14F-4D97-AF65-F5344CB8AC3E}">
        <p14:creationId xmlns:p14="http://schemas.microsoft.com/office/powerpoint/2010/main" xmlns="" val="1271248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Read the question</a:t>
            </a:r>
            <a:r>
              <a:rPr lang="en-US" baseline="0" dirty="0" smtClean="0"/>
              <a:t> and answer choices.</a:t>
            </a:r>
            <a:endParaRPr lang="en-US" dirty="0" smtClean="0"/>
          </a:p>
          <a:p>
            <a:endParaRPr lang="en-US" dirty="0" smtClean="0">
              <a:latin typeface="Arial" pitchFamily="34" charset="0"/>
              <a:cs typeface="Arial" pitchFamily="34" charset="0"/>
            </a:endParaRPr>
          </a:p>
          <a:p>
            <a:r>
              <a:rPr lang="en-US" dirty="0" smtClean="0">
                <a:latin typeface="Arial" pitchFamily="34" charset="0"/>
                <a:cs typeface="Arial" pitchFamily="34" charset="0"/>
              </a:rPr>
              <a:t>Question 4.</a:t>
            </a:r>
          </a:p>
          <a:p>
            <a:endParaRPr lang="en-US" dirty="0" smtClean="0">
              <a:latin typeface="Arial" pitchFamily="34" charset="0"/>
              <a:cs typeface="Arial" pitchFamily="34" charset="0"/>
            </a:endParaRPr>
          </a:p>
          <a:p>
            <a:r>
              <a:rPr lang="en-US" dirty="0" smtClean="0">
                <a:latin typeface="Arial" pitchFamily="34" charset="0"/>
                <a:cs typeface="Arial" pitchFamily="34" charset="0"/>
              </a:rPr>
              <a:t>Answer: </a:t>
            </a:r>
            <a:r>
              <a:rPr lang="en-US" b="1" dirty="0" smtClean="0">
                <a:latin typeface="Arial" pitchFamily="34" charset="0"/>
                <a:cs typeface="Arial" pitchFamily="34" charset="0"/>
              </a:rPr>
              <a:t>2. 3 times</a:t>
            </a:r>
          </a:p>
          <a:p>
            <a:endParaRPr lang="en-US" dirty="0" smtClean="0">
              <a:latin typeface="Arial" pitchFamily="34" charset="0"/>
              <a:cs typeface="Arial" pitchFamily="34" charset="0"/>
            </a:endParaRPr>
          </a:p>
          <a:p>
            <a:r>
              <a:rPr lang="en-US" b="1" dirty="0" smtClean="0">
                <a:latin typeface="Arial" pitchFamily="34" charset="0"/>
                <a:cs typeface="Arial" pitchFamily="34" charset="0"/>
              </a:rPr>
              <a:t>“The</a:t>
            </a:r>
            <a:r>
              <a:rPr lang="en-US" b="1" baseline="0" dirty="0" smtClean="0">
                <a:latin typeface="Arial" pitchFamily="34" charset="0"/>
                <a:cs typeface="Arial" pitchFamily="34" charset="0"/>
              </a:rPr>
              <a:t> next slide provides info regarding </a:t>
            </a:r>
            <a:r>
              <a:rPr lang="en-US" b="1" dirty="0" smtClean="0">
                <a:latin typeface="Arial" pitchFamily="34" charset="0"/>
                <a:cs typeface="Arial" pitchFamily="34" charset="0"/>
              </a:rPr>
              <a:t>Civil Monetary</a:t>
            </a:r>
            <a:r>
              <a:rPr lang="en-US" b="1" baseline="0" dirty="0" smtClean="0">
                <a:latin typeface="Arial" pitchFamily="34" charset="0"/>
                <a:cs typeface="Arial" pitchFamily="34" charset="0"/>
              </a:rPr>
              <a:t> Penalties.”</a:t>
            </a:r>
            <a:endParaRPr lang="en-US" b="1"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Read slide.</a:t>
            </a:r>
          </a:p>
          <a:p>
            <a:endParaRPr lang="en-US"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27</a:t>
            </a:fld>
            <a:endParaRPr lang="en-US" dirty="0"/>
          </a:p>
        </p:txBody>
      </p:sp>
    </p:spTree>
    <p:extLst>
      <p:ext uri="{BB962C8B-B14F-4D97-AF65-F5344CB8AC3E}">
        <p14:creationId xmlns:p14="http://schemas.microsoft.com/office/powerpoint/2010/main" xmlns="" val="12712483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Read</a:t>
            </a:r>
            <a:r>
              <a:rPr lang="en-US" b="0" baseline="0" dirty="0" smtClean="0"/>
              <a:t> slide</a:t>
            </a:r>
            <a:r>
              <a:rPr lang="en-US" b="0" dirty="0" smtClean="0"/>
              <a:t> and then say: </a:t>
            </a:r>
            <a:r>
              <a:rPr lang="en-US" b="1" i="0" dirty="0" smtClean="0"/>
              <a:t>“Criminal penalties for submitting false claims may include imprisonment, fines, or both.”</a:t>
            </a:r>
          </a:p>
          <a:p>
            <a:endParaRPr lang="en-US" b="1" dirty="0" smtClean="0"/>
          </a:p>
          <a:p>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Source: </a:t>
            </a:r>
            <a:r>
              <a:rPr lang="en-US" baseline="0" dirty="0" smtClean="0"/>
              <a:t>Web-Based Training</a:t>
            </a:r>
            <a:endParaRPr lang="en-US" dirty="0" smtClean="0"/>
          </a:p>
          <a:p>
            <a:endParaRPr lang="en-US" b="1" dirty="0" smtClean="0"/>
          </a:p>
          <a:p>
            <a:endParaRPr lang="en-US" b="1" dirty="0" smtClean="0"/>
          </a:p>
        </p:txBody>
      </p:sp>
      <p:sp>
        <p:nvSpPr>
          <p:cNvPr id="4" name="Slide Number Placeholder 3"/>
          <p:cNvSpPr>
            <a:spLocks noGrp="1"/>
          </p:cNvSpPr>
          <p:nvPr>
            <p:ph type="sldNum" sz="quarter" idx="10"/>
          </p:nvPr>
        </p:nvSpPr>
        <p:spPr/>
        <p:txBody>
          <a:bodyPr/>
          <a:lstStyle/>
          <a:p>
            <a:fld id="{9A043750-E996-8941-A9F0-F0952D210B46}" type="slidenum">
              <a:rPr lang="en-US" smtClean="0"/>
              <a:pPr/>
              <a:t>28</a:t>
            </a:fld>
            <a:endParaRPr lang="en-US" dirty="0"/>
          </a:p>
        </p:txBody>
      </p:sp>
    </p:spTree>
    <p:extLst>
      <p:ext uri="{BB962C8B-B14F-4D97-AF65-F5344CB8AC3E}">
        <p14:creationId xmlns:p14="http://schemas.microsoft.com/office/powerpoint/2010/main" xmlns="" val="12712483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0" i="0" u="none" dirty="0" smtClean="0"/>
              <a:t>Read</a:t>
            </a:r>
            <a:r>
              <a:rPr lang="en-US" b="0" i="0" u="none" baseline="0" dirty="0" smtClean="0"/>
              <a:t> the title of the slide.</a:t>
            </a:r>
            <a:endParaRPr lang="en-US" b="0" i="0" baseline="0" dirty="0" smtClean="0"/>
          </a:p>
          <a:p>
            <a:pPr defTabSz="465887">
              <a:defRPr/>
            </a:pPr>
            <a:endParaRPr lang="en-US" b="0" i="0" baseline="0" dirty="0" smtClean="0"/>
          </a:p>
          <a:p>
            <a:pPr defTabSz="465887">
              <a:defRPr/>
            </a:pPr>
            <a:r>
              <a:rPr lang="en-US" b="0" i="0" baseline="0" dirty="0" smtClean="0"/>
              <a:t>Then say:</a:t>
            </a:r>
            <a:endParaRPr lang="en-US" b="0" i="0" dirty="0" smtClean="0"/>
          </a:p>
          <a:p>
            <a:pPr marL="0" marR="0" lvl="1" indent="0" algn="l" defTabSz="465887" rtl="0" eaLnBrk="1" fontAlgn="auto" latinLnBrk="0" hangingPunct="1">
              <a:lnSpc>
                <a:spcPct val="100000"/>
              </a:lnSpc>
              <a:spcBef>
                <a:spcPts val="0"/>
              </a:spcBef>
              <a:spcAft>
                <a:spcPts val="0"/>
              </a:spcAft>
              <a:buClrTx/>
              <a:buSzTx/>
              <a:buFont typeface="Arial" pitchFamily="34" charset="0"/>
              <a:buChar char="•"/>
              <a:tabLst/>
              <a:defRPr/>
            </a:pPr>
            <a:r>
              <a:rPr lang="en-US" b="1" i="0" dirty="0" smtClean="0"/>
              <a:t> “</a:t>
            </a:r>
            <a:r>
              <a:rPr lang="en-US" b="1" i="0" u="sng" dirty="0" smtClean="0"/>
              <a:t>Exclusion means that, for a designated period, Medicare, Medicaid, and other Federal health care programs </a:t>
            </a:r>
            <a:r>
              <a:rPr lang="en-US" b="1" i="0" u="sng" dirty="0" smtClean="0">
                <a:solidFill>
                  <a:srgbClr val="FF0000"/>
                </a:solidFill>
              </a:rPr>
              <a:t>will not pay the provider </a:t>
            </a:r>
            <a:r>
              <a:rPr lang="en-US" b="1" i="0" u="sng" dirty="0" smtClean="0"/>
              <a:t>for services performed or for services ordered by the excluded party. Mandatory exclusions are imposed for a minimum of 5 years, although aggravating factors could lead to a longer, or even permanent, exclusion.”</a:t>
            </a:r>
          </a:p>
          <a:p>
            <a:pPr>
              <a:buFont typeface="Arial" pitchFamily="34" charset="0"/>
              <a:buChar char="•"/>
            </a:pPr>
            <a:endParaRPr lang="en-US" b="0" i="0" dirty="0" smtClean="0"/>
          </a:p>
          <a:p>
            <a:pPr>
              <a:buFont typeface="Arial" pitchFamily="34" charset="0"/>
              <a:buChar char="•"/>
            </a:pPr>
            <a:r>
              <a:rPr lang="en-US" b="1" i="0" u="sng" dirty="0" smtClean="0"/>
              <a:t> ”OIG is required</a:t>
            </a:r>
            <a:r>
              <a:rPr lang="en-US" b="1" i="0" u="sng" baseline="0" dirty="0" smtClean="0"/>
              <a:t> </a:t>
            </a:r>
            <a:r>
              <a:rPr lang="en-US" b="1" i="0" u="sng" dirty="0" smtClean="0"/>
              <a:t>by</a:t>
            </a:r>
            <a:r>
              <a:rPr lang="en-US" b="1" i="0" u="sng" baseline="0" dirty="0" smtClean="0"/>
              <a:t> law to implement mandatory exclusions when…” </a:t>
            </a:r>
          </a:p>
          <a:p>
            <a:endParaRPr lang="en-US" b="1" i="0" u="sng" baseline="0" dirty="0" smtClean="0"/>
          </a:p>
          <a:p>
            <a:endParaRPr lang="en-US" b="1" i="0" u="sng" baseline="0" dirty="0" smtClean="0"/>
          </a:p>
          <a:p>
            <a:r>
              <a:rPr lang="en-US" b="0" i="0" u="none" baseline="0" dirty="0" smtClean="0"/>
              <a:t>Then read the slide.</a:t>
            </a:r>
          </a:p>
          <a:p>
            <a:endParaRPr lang="en-US" b="1" i="0" dirty="0" smtClean="0"/>
          </a:p>
          <a:p>
            <a:r>
              <a:rPr lang="en-US" i="0" dirty="0" smtClean="0"/>
              <a:t>Source: Web-Based Training</a:t>
            </a:r>
          </a:p>
          <a:p>
            <a:pPr marL="400050" lvl="1" indent="-28575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29</a:t>
            </a:fld>
            <a:endParaRPr lang="en-US" dirty="0"/>
          </a:p>
        </p:txBody>
      </p:sp>
    </p:spTree>
    <p:extLst>
      <p:ext uri="{BB962C8B-B14F-4D97-AF65-F5344CB8AC3E}">
        <p14:creationId xmlns:p14="http://schemas.microsoft.com/office/powerpoint/2010/main" xmlns="" val="1271248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Do not read this slide. Click through to the next slide.</a:t>
            </a:r>
          </a:p>
          <a:p>
            <a:endParaRPr lang="en-US" dirty="0" smtClean="0"/>
          </a:p>
        </p:txBody>
      </p:sp>
      <p:sp>
        <p:nvSpPr>
          <p:cNvPr id="4" name="Slide Number Placeholder 3"/>
          <p:cNvSpPr>
            <a:spLocks noGrp="1"/>
          </p:cNvSpPr>
          <p:nvPr>
            <p:ph type="sldNum" sz="quarter" idx="10"/>
          </p:nvPr>
        </p:nvSpPr>
        <p:spPr/>
        <p:txBody>
          <a:bodyPr/>
          <a:lstStyle/>
          <a:p>
            <a:fld id="{9A043750-E996-8941-A9F0-F0952D210B46}" type="slidenum">
              <a:rPr lang="en-US" smtClean="0"/>
              <a:pPr/>
              <a:t>3</a:t>
            </a:fld>
            <a:endParaRPr lang="en-US" dirty="0"/>
          </a:p>
        </p:txBody>
      </p:sp>
    </p:spTree>
    <p:extLst>
      <p:ext uri="{BB962C8B-B14F-4D97-AF65-F5344CB8AC3E}">
        <p14:creationId xmlns:p14="http://schemas.microsoft.com/office/powerpoint/2010/main" xmlns="" val="23347829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0" dirty="0" smtClean="0"/>
              <a:t>Read this instead of the slide:</a:t>
            </a:r>
          </a:p>
          <a:p>
            <a:endParaRPr lang="en-US" b="1" i="0" dirty="0" smtClean="0"/>
          </a:p>
          <a:p>
            <a:r>
              <a:rPr lang="en-US" b="1" i="0" dirty="0" smtClean="0"/>
              <a:t>“The OIG may issue </a:t>
            </a:r>
            <a:r>
              <a:rPr lang="en-US" b="1" i="0" u="sng" dirty="0" smtClean="0"/>
              <a:t>permissive exclusions </a:t>
            </a:r>
            <a:r>
              <a:rPr lang="en-US" b="1" i="0" dirty="0" smtClean="0"/>
              <a:t>for various actions. Permissive exclusions vary in length. Some examples include:</a:t>
            </a:r>
          </a:p>
          <a:p>
            <a:pPr marL="174708" indent="-174708">
              <a:buFont typeface="Arial" pitchFamily="34" charset="0"/>
              <a:buChar char="•"/>
            </a:pPr>
            <a:r>
              <a:rPr lang="en-US" b="1" i="0" dirty="0" smtClean="0"/>
              <a:t>Misdemeanor convictions related to health care fraud,</a:t>
            </a:r>
          </a:p>
          <a:p>
            <a:pPr marL="174708" indent="-174708">
              <a:buFont typeface="Arial" pitchFamily="34" charset="0"/>
              <a:buChar char="•"/>
            </a:pPr>
            <a:r>
              <a:rPr lang="en-US" b="1" i="0" dirty="0" smtClean="0"/>
              <a:t>Misdemeanor convictions related to controlled substances,</a:t>
            </a:r>
          </a:p>
          <a:p>
            <a:pPr marL="174708" indent="-174708">
              <a:buFont typeface="Arial" pitchFamily="34" charset="0"/>
              <a:buChar char="•"/>
            </a:pPr>
            <a:r>
              <a:rPr lang="en-US" b="1" i="0" dirty="0" smtClean="0"/>
              <a:t>Conviction related to fraud in a non-health care program,</a:t>
            </a:r>
          </a:p>
          <a:p>
            <a:pPr marL="174708" indent="-174708">
              <a:buFont typeface="Arial" pitchFamily="34" charset="0"/>
              <a:buChar char="•"/>
            </a:pPr>
            <a:r>
              <a:rPr lang="en-US" b="1" i="0" dirty="0" smtClean="0"/>
              <a:t>License revocation or suspension, or</a:t>
            </a:r>
          </a:p>
          <a:p>
            <a:pPr marL="174708" indent="-174708">
              <a:buFont typeface="Arial" pitchFamily="34" charset="0"/>
              <a:buChar char="•"/>
            </a:pPr>
            <a:r>
              <a:rPr lang="en-US" b="1" i="0" dirty="0" smtClean="0"/>
              <a:t>Obstruction of an investigation.”</a:t>
            </a:r>
          </a:p>
          <a:p>
            <a:pPr marL="174708" marR="0" indent="-174708" algn="l" defTabSz="457200" rtl="0" eaLnBrk="1" fontAlgn="auto" latinLnBrk="0" hangingPunct="1">
              <a:lnSpc>
                <a:spcPct val="100000"/>
              </a:lnSpc>
              <a:spcBef>
                <a:spcPts val="0"/>
              </a:spcBef>
              <a:spcAft>
                <a:spcPts val="0"/>
              </a:spcAft>
              <a:buClrTx/>
              <a:buSzTx/>
              <a:buFont typeface="Arial" pitchFamily="34" charset="0"/>
              <a:buNone/>
              <a:tabLst/>
              <a:defRPr/>
            </a:pPr>
            <a:endParaRPr lang="en-US" sz="1200" b="0" i="0" kern="1200" dirty="0" smtClean="0">
              <a:solidFill>
                <a:schemeClr val="tx1"/>
              </a:solidFill>
              <a:latin typeface="+mn-lt"/>
              <a:ea typeface="+mn-ea"/>
              <a:cs typeface="+mn-cs"/>
            </a:endParaRPr>
          </a:p>
          <a:p>
            <a:pPr marL="174708" marR="0" indent="-174708" algn="l" defTabSz="457200" rtl="0" eaLnBrk="1" fontAlgn="auto" latinLnBrk="0" hangingPunct="1">
              <a:lnSpc>
                <a:spcPct val="100000"/>
              </a:lnSpc>
              <a:spcBef>
                <a:spcPts val="0"/>
              </a:spcBef>
              <a:spcAft>
                <a:spcPts val="0"/>
              </a:spcAft>
              <a:buClrTx/>
              <a:buSzTx/>
              <a:buFont typeface="Arial" pitchFamily="34" charset="0"/>
              <a:buNone/>
              <a:tabLst/>
              <a:defRPr/>
            </a:pPr>
            <a:r>
              <a:rPr lang="en-US" sz="1200" b="0" i="0" kern="1200" dirty="0" smtClean="0">
                <a:solidFill>
                  <a:schemeClr val="tx1"/>
                </a:solidFill>
                <a:latin typeface="+mn-lt"/>
                <a:ea typeface="+mn-ea"/>
                <a:cs typeface="+mn-cs"/>
              </a:rPr>
              <a:t>Then say,</a:t>
            </a:r>
          </a:p>
          <a:p>
            <a:pPr marL="174708" marR="0" indent="-174708" algn="l" defTabSz="457200" rtl="0" eaLnBrk="1" fontAlgn="auto" latinLnBrk="0" hangingPunct="1">
              <a:lnSpc>
                <a:spcPct val="100000"/>
              </a:lnSpc>
              <a:spcBef>
                <a:spcPts val="0"/>
              </a:spcBef>
              <a:spcAft>
                <a:spcPts val="0"/>
              </a:spcAft>
              <a:buClrTx/>
              <a:buSzTx/>
              <a:buFont typeface="Arial" pitchFamily="34" charset="0"/>
              <a:buNone/>
              <a:tabLst/>
              <a:defRPr/>
            </a:pPr>
            <a:r>
              <a:rPr lang="en-US" sz="1200" b="1" i="0" kern="1200" dirty="0" smtClean="0">
                <a:solidFill>
                  <a:schemeClr val="tx1"/>
                </a:solidFill>
                <a:latin typeface="+mn-lt"/>
                <a:ea typeface="+mn-ea"/>
                <a:cs typeface="+mn-cs"/>
              </a:rPr>
              <a:t>“Now that you’ve learned about the types of offenses for which exclusion may be imposed, let’s look at the consequences of the</a:t>
            </a:r>
          </a:p>
          <a:p>
            <a:pPr marL="174708" marR="0" indent="-174708" algn="l" defTabSz="457200" rtl="0" eaLnBrk="1" fontAlgn="auto" latinLnBrk="0" hangingPunct="1">
              <a:lnSpc>
                <a:spcPct val="100000"/>
              </a:lnSpc>
              <a:spcBef>
                <a:spcPts val="0"/>
              </a:spcBef>
              <a:spcAft>
                <a:spcPts val="0"/>
              </a:spcAft>
              <a:buClrTx/>
              <a:buSzTx/>
              <a:buFont typeface="Arial" pitchFamily="34" charset="0"/>
              <a:buNone/>
              <a:tabLst/>
              <a:defRPr/>
            </a:pPr>
            <a:r>
              <a:rPr lang="en-US" sz="1200" b="1" i="0" kern="1200" dirty="0" smtClean="0">
                <a:solidFill>
                  <a:schemeClr val="tx1"/>
                </a:solidFill>
                <a:latin typeface="+mn-lt"/>
                <a:ea typeface="+mn-ea"/>
                <a:cs typeface="+mn-cs"/>
              </a:rPr>
              <a:t>Exclusions Statute for those </a:t>
            </a:r>
            <a:r>
              <a:rPr lang="en-US" sz="1200" b="1" i="0" strike="noStrike" kern="1200" baseline="0" dirty="0" smtClean="0">
                <a:solidFill>
                  <a:schemeClr val="tx1"/>
                </a:solidFill>
                <a:latin typeface="+mn-lt"/>
                <a:ea typeface="+mn-ea"/>
                <a:cs typeface="+mn-cs"/>
              </a:rPr>
              <a:t>health care providers </a:t>
            </a:r>
            <a:r>
              <a:rPr lang="en-US" sz="1200" b="1" i="0" kern="1200" dirty="0" smtClean="0">
                <a:solidFill>
                  <a:schemeClr val="tx1"/>
                </a:solidFill>
                <a:latin typeface="+mn-lt"/>
                <a:ea typeface="+mn-ea"/>
                <a:cs typeface="+mn-cs"/>
              </a:rPr>
              <a:t>who might do business with an excluded party, either as an employer or as a</a:t>
            </a:r>
          </a:p>
          <a:p>
            <a:pPr marL="174708" marR="0" indent="-174708" algn="l" defTabSz="457200" rtl="0" eaLnBrk="1" fontAlgn="auto" latinLnBrk="0" hangingPunct="1">
              <a:lnSpc>
                <a:spcPct val="100000"/>
              </a:lnSpc>
              <a:spcBef>
                <a:spcPts val="0"/>
              </a:spcBef>
              <a:spcAft>
                <a:spcPts val="0"/>
              </a:spcAft>
              <a:buClrTx/>
              <a:buSzTx/>
              <a:buFont typeface="Arial" pitchFamily="34" charset="0"/>
              <a:buNone/>
              <a:tabLst/>
              <a:defRPr/>
            </a:pPr>
            <a:r>
              <a:rPr lang="en-US" sz="1200" b="1" i="0" kern="1200" dirty="0" smtClean="0">
                <a:solidFill>
                  <a:schemeClr val="tx1"/>
                </a:solidFill>
                <a:latin typeface="+mn-lt"/>
                <a:ea typeface="+mn-ea"/>
                <a:cs typeface="+mn-cs"/>
              </a:rPr>
              <a:t>contractor, and how to avoid those consequences.”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65887" rtl="0" eaLnBrk="1" fontAlgn="auto" latinLnBrk="0" hangingPunct="1">
              <a:lnSpc>
                <a:spcPct val="100000"/>
              </a:lnSpc>
              <a:spcBef>
                <a:spcPts val="0"/>
              </a:spcBef>
              <a:spcAft>
                <a:spcPts val="0"/>
              </a:spcAft>
              <a:buClrTx/>
              <a:buSzTx/>
              <a:buFontTx/>
              <a:buNone/>
              <a:tabLst/>
              <a:defRPr/>
            </a:pPr>
            <a:r>
              <a:rPr lang="en-US" b="0" i="0" dirty="0" smtClean="0"/>
              <a:t>Read</a:t>
            </a:r>
            <a:r>
              <a:rPr lang="en-US" b="0" i="0" baseline="0" dirty="0" smtClean="0"/>
              <a:t> this</a:t>
            </a:r>
            <a:r>
              <a:rPr lang="en-US" b="0" i="0" dirty="0" smtClean="0"/>
              <a:t> </a:t>
            </a:r>
            <a:r>
              <a:rPr lang="en-US" b="0" i="0" u="none" dirty="0" smtClean="0"/>
              <a:t>instead of </a:t>
            </a:r>
            <a:r>
              <a:rPr lang="en-US" b="0" i="0" u="none" baseline="0" dirty="0" smtClean="0"/>
              <a:t>the slide:</a:t>
            </a:r>
            <a:endParaRPr lang="en-US" b="1" i="0" u="none" baseline="0" dirty="0" smtClean="0"/>
          </a:p>
          <a:p>
            <a:pPr marL="0" marR="0" indent="0" algn="l" defTabSz="465887" rtl="0" eaLnBrk="1" fontAlgn="auto" latinLnBrk="0" hangingPunct="1">
              <a:lnSpc>
                <a:spcPct val="100000"/>
              </a:lnSpc>
              <a:spcBef>
                <a:spcPts val="0"/>
              </a:spcBef>
              <a:spcAft>
                <a:spcPts val="0"/>
              </a:spcAft>
              <a:buClrTx/>
              <a:buSzTx/>
              <a:buFontTx/>
              <a:buNone/>
              <a:tabLst/>
              <a:defRPr/>
            </a:pPr>
            <a:endParaRPr lang="en-US" b="1" i="0" u="none" baseline="0" dirty="0" smtClean="0"/>
          </a:p>
          <a:p>
            <a:pPr marL="0" marR="0" indent="0" algn="l" defTabSz="465887" rtl="0" eaLnBrk="1" fontAlgn="auto" latinLnBrk="0" hangingPunct="1">
              <a:lnSpc>
                <a:spcPct val="100000"/>
              </a:lnSpc>
              <a:spcBef>
                <a:spcPts val="0"/>
              </a:spcBef>
              <a:spcAft>
                <a:spcPts val="0"/>
              </a:spcAft>
              <a:buClrTx/>
              <a:buSzTx/>
              <a:buFontTx/>
              <a:buNone/>
              <a:tabLst/>
              <a:defRPr/>
            </a:pPr>
            <a:r>
              <a:rPr lang="en-US" b="1" i="0" u="none" baseline="0" dirty="0" smtClean="0"/>
              <a:t>“</a:t>
            </a:r>
            <a:r>
              <a:rPr lang="en-US" sz="1200" b="1" i="0" kern="1200" dirty="0" smtClean="0">
                <a:solidFill>
                  <a:schemeClr val="tx1"/>
                </a:solidFill>
                <a:latin typeface="+mn-lt"/>
                <a:ea typeface="+mn-ea"/>
                <a:cs typeface="+mn-cs"/>
              </a:rPr>
              <a:t>Providers and contracting entities have an affirmative duty to check for program exclusion status prior to entering into employment or contractual relationships using the Office of Inspector General (OIG) List of Excluded Individuals/Entities (LEIE). </a:t>
            </a:r>
            <a:r>
              <a:rPr lang="en-US" sz="1200" b="1" i="0" u="none" kern="1200" baseline="0" dirty="0" smtClean="0">
                <a:solidFill>
                  <a:schemeClr val="tx1"/>
                </a:solidFill>
                <a:latin typeface="+mn-lt"/>
                <a:ea typeface="+mn-ea"/>
                <a:cs typeface="+mn-cs"/>
              </a:rPr>
              <a:t>OIG</a:t>
            </a:r>
            <a:r>
              <a:rPr lang="en-US" sz="1200" b="1" i="0" kern="1200" dirty="0" smtClean="0">
                <a:solidFill>
                  <a:schemeClr val="tx1"/>
                </a:solidFill>
                <a:latin typeface="+mn-lt"/>
                <a:ea typeface="+mn-ea"/>
                <a:cs typeface="+mn-cs"/>
              </a:rPr>
              <a:t> recommends checking the General Services Administration (GSA) Excluded Parties Listing System (EPLS) as well.”</a:t>
            </a:r>
          </a:p>
          <a:p>
            <a:pPr defTabSz="465887">
              <a:defRPr/>
            </a:pPr>
            <a:endParaRPr lang="en-US" b="1" i="0" u="sng" baseline="0" dirty="0" smtClean="0"/>
          </a:p>
          <a:p>
            <a:pPr defTabSz="465887">
              <a:defRPr/>
            </a:pPr>
            <a:r>
              <a:rPr lang="en-US" i="0" dirty="0" smtClean="0"/>
              <a:t>“</a:t>
            </a:r>
            <a:r>
              <a:rPr lang="en-US" b="1" i="0" dirty="0" smtClean="0"/>
              <a:t>The </a:t>
            </a:r>
            <a:r>
              <a:rPr lang="en-US" b="1" i="0" u="sng" dirty="0" smtClean="0"/>
              <a:t>LEIE </a:t>
            </a:r>
            <a:r>
              <a:rPr lang="en-US" b="1" i="0" dirty="0" smtClean="0"/>
              <a:t>identifies parties excluded from Medicare reimbursement and is regularly updated. The list includes information about the provider’s specialty, type of sanction, notice date, and when the sanction ends.”</a:t>
            </a:r>
          </a:p>
          <a:p>
            <a:pPr defTabSz="465887">
              <a:defRPr/>
            </a:pPr>
            <a:endParaRPr lang="en-US" b="1" i="0" dirty="0" smtClean="0"/>
          </a:p>
          <a:p>
            <a:pPr defTabSz="465887">
              <a:defRPr/>
            </a:pPr>
            <a:r>
              <a:rPr lang="en-US" b="1" i="0" dirty="0" smtClean="0"/>
              <a:t>“The </a:t>
            </a:r>
            <a:r>
              <a:rPr lang="en-US" b="1" i="0" u="sng" dirty="0" smtClean="0"/>
              <a:t>GSA EPLS</a:t>
            </a:r>
            <a:r>
              <a:rPr lang="en-US" b="1" i="0" u="none" dirty="0" smtClean="0"/>
              <a:t> </a:t>
            </a:r>
            <a:r>
              <a:rPr lang="en-US" b="1" i="0" dirty="0" smtClean="0"/>
              <a:t>contains information on parties that are excluded from receiving Federal contracts, certain subcontracts, and certain Federal financial and nonfinancial assistance and benefits. OIG compliance guidelines encourage you</a:t>
            </a:r>
            <a:r>
              <a:rPr lang="en-US" b="1" i="0" baseline="0" dirty="0" smtClean="0"/>
              <a:t> </a:t>
            </a:r>
            <a:r>
              <a:rPr lang="en-US" b="1" i="0" dirty="0" smtClean="0"/>
              <a:t>to check the EPLS prior to hiring an individual, purchasing supplies, or contracting with an entity (and periodically thereafter.)” </a:t>
            </a:r>
          </a:p>
          <a:p>
            <a:pPr defTabSz="465887">
              <a:defRPr/>
            </a:pPr>
            <a:endParaRPr lang="en-US" b="1" i="0" dirty="0" smtClean="0"/>
          </a:p>
          <a:p>
            <a:pPr defTabSz="465887">
              <a:defRPr/>
            </a:pPr>
            <a:r>
              <a:rPr lang="en-US" b="1" i="0" dirty="0" smtClean="0"/>
              <a:t>“No payment will be made by any Federal health care program for any items or services furnished, ordered, or prescribed by an excluded individual or entity. This payment prohibition applies to the excluded person, anyone who employs or contracts with the excluded person, any hospital or other provider where the excluded person provides services, and anyone else. The exclusion applies regardless of who submits the claims and applies to all administrative and management services furnished by the excluded person.”</a:t>
            </a:r>
          </a:p>
          <a:p>
            <a:pPr defTabSz="465887">
              <a:defRPr/>
            </a:pPr>
            <a:endParaRPr lang="en-US" i="0" dirty="0" smtClean="0"/>
          </a:p>
          <a:p>
            <a:pPr defTabSz="465887">
              <a:defRPr/>
            </a:pPr>
            <a:r>
              <a:rPr lang="en-US" i="0" dirty="0" smtClean="0"/>
              <a:t>“</a:t>
            </a:r>
            <a:r>
              <a:rPr lang="en-US" b="1" i="0" dirty="0" smtClean="0"/>
              <a:t>Links to the LEIE and EPLS and other resources are provided in the list of resources at the end of this presentation.”</a:t>
            </a:r>
          </a:p>
          <a:p>
            <a:pPr defTabSz="465887">
              <a:defRPr/>
            </a:pPr>
            <a:endParaRPr lang="en-US" i="0" dirty="0" smtClean="0"/>
          </a:p>
          <a:p>
            <a:endParaRPr lang="en-US" i="0" dirty="0" smtClean="0"/>
          </a:p>
          <a:p>
            <a:pPr defTabSz="465887">
              <a:defRPr/>
            </a:pPr>
            <a:r>
              <a:rPr lang="en-US" i="0" dirty="0" smtClean="0"/>
              <a:t>Source: Web-Based</a:t>
            </a:r>
            <a:r>
              <a:rPr lang="en-US" i="0" baseline="0" dirty="0" smtClean="0"/>
              <a:t> Training</a:t>
            </a:r>
            <a:endParaRPr lang="en-US" i="0" dirty="0" smtClean="0"/>
          </a:p>
          <a:p>
            <a:endParaRPr lang="en-US" i="0"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31</a:t>
            </a:fld>
            <a:endParaRPr lang="en-US" dirty="0"/>
          </a:p>
        </p:txBody>
      </p:sp>
    </p:spTree>
    <p:extLst>
      <p:ext uri="{BB962C8B-B14F-4D97-AF65-F5344CB8AC3E}">
        <p14:creationId xmlns:p14="http://schemas.microsoft.com/office/powerpoint/2010/main" xmlns="" val="12712483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a:t>
            </a:r>
          </a:p>
          <a:p>
            <a:r>
              <a:rPr lang="en-US" sz="1200" b="1" i="0" kern="1200" dirty="0" smtClean="0">
                <a:solidFill>
                  <a:schemeClr val="tx1"/>
                </a:solidFill>
                <a:latin typeface="+mn-lt"/>
                <a:ea typeface="+mn-ea"/>
                <a:cs typeface="+mn-cs"/>
              </a:rPr>
              <a:t>“This part of our</a:t>
            </a:r>
            <a:r>
              <a:rPr lang="en-US" sz="1200" b="1" i="0" kern="1200" baseline="0" dirty="0" smtClean="0">
                <a:solidFill>
                  <a:schemeClr val="tx1"/>
                </a:solidFill>
                <a:latin typeface="+mn-lt"/>
                <a:ea typeface="+mn-ea"/>
                <a:cs typeface="+mn-cs"/>
              </a:rPr>
              <a:t> presentation</a:t>
            </a:r>
            <a:r>
              <a:rPr lang="en-US" sz="1200" b="1" i="0" kern="1200" dirty="0" smtClean="0">
                <a:solidFill>
                  <a:schemeClr val="tx1"/>
                </a:solidFill>
                <a:latin typeface="+mn-lt"/>
                <a:ea typeface="+mn-ea"/>
                <a:cs typeface="+mn-cs"/>
              </a:rPr>
              <a:t> provides information about preventing Medicare fraud and abuse. You will learn about the following:</a:t>
            </a:r>
          </a:p>
          <a:p>
            <a:r>
              <a:rPr lang="en-US" sz="1200" b="1" i="0" kern="1200" dirty="0" smtClean="0">
                <a:solidFill>
                  <a:schemeClr val="tx1"/>
                </a:solidFill>
                <a:latin typeface="+mn-lt"/>
                <a:ea typeface="+mn-ea"/>
                <a:cs typeface="+mn-cs"/>
              </a:rPr>
              <a:t>How the Centers for Medicare &amp; Medicare Services (CMS) and other entities are working to prevent Medicare fraud and abuse, and</a:t>
            </a:r>
          </a:p>
          <a:p>
            <a:pPr lvl="0"/>
            <a:r>
              <a:rPr lang="en-US" sz="1200" b="1" i="0" kern="1200" dirty="0" smtClean="0">
                <a:solidFill>
                  <a:schemeClr val="tx1"/>
                </a:solidFill>
                <a:latin typeface="+mn-lt"/>
                <a:ea typeface="+mn-ea"/>
                <a:cs typeface="+mn-cs"/>
              </a:rPr>
              <a:t>How you can assist in the effort to prevent Medicare fraud and abuse.”</a:t>
            </a:r>
          </a:p>
          <a:p>
            <a:pPr lvl="0"/>
            <a:endParaRPr lang="en-US" sz="1200" b="1" i="1" kern="1200" dirty="0" smtClean="0">
              <a:solidFill>
                <a:schemeClr val="tx1"/>
              </a:solidFill>
              <a:latin typeface="+mn-lt"/>
              <a:ea typeface="+mn-ea"/>
              <a:cs typeface="+mn-cs"/>
            </a:endParaRPr>
          </a:p>
          <a:p>
            <a:pPr lvl="0"/>
            <a:r>
              <a:rPr lang="en-US" sz="1200" b="0" kern="1200" dirty="0" smtClean="0">
                <a:solidFill>
                  <a:schemeClr val="tx1"/>
                </a:solidFill>
                <a:latin typeface="+mn-lt"/>
                <a:ea typeface="+mn-ea"/>
                <a:cs typeface="+mn-cs"/>
              </a:rPr>
              <a:t>Source: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Adapted from the Web-Based Training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0" i="0" dirty="0" smtClean="0"/>
              <a:t>Mention this was a pre-assessment</a:t>
            </a:r>
            <a:r>
              <a:rPr lang="en-US" b="0" i="0" baseline="0" dirty="0" smtClean="0"/>
              <a:t> question: “</a:t>
            </a:r>
            <a:r>
              <a:rPr lang="en-US" b="1" i="0" baseline="0" dirty="0" smtClean="0"/>
              <a:t>Remember those pre-assessment questions? There was one about what CMS does to prevent Fraud and Abuse. Let’s review CMS preventive actions.”</a:t>
            </a:r>
          </a:p>
          <a:p>
            <a:endParaRPr lang="en-US" b="1" i="0" baseline="0" dirty="0" smtClean="0"/>
          </a:p>
          <a:p>
            <a:r>
              <a:rPr lang="en-US" b="0" i="0" baseline="0" dirty="0" smtClean="0"/>
              <a:t>Read slide.</a:t>
            </a:r>
          </a:p>
          <a:p>
            <a:endParaRPr lang="en-US" i="0" baseline="0" dirty="0" smtClean="0"/>
          </a:p>
          <a:p>
            <a:r>
              <a:rPr lang="en-US" i="0" baseline="0" dirty="0" smtClean="0"/>
              <a:t>Read for </a:t>
            </a:r>
            <a:r>
              <a:rPr lang="en-US" i="0" u="sng" baseline="0" dirty="0" smtClean="0"/>
              <a:t>fees</a:t>
            </a:r>
            <a:r>
              <a:rPr lang="en-US" i="0" u="none" baseline="0" dirty="0" smtClean="0"/>
              <a:t>: </a:t>
            </a:r>
            <a:r>
              <a:rPr lang="en-US" i="0" baseline="0" dirty="0" smtClean="0"/>
              <a:t>“</a:t>
            </a:r>
            <a:r>
              <a:rPr lang="en-US" b="1" i="0" baseline="0" dirty="0" smtClean="0"/>
              <a:t>for some providers”</a:t>
            </a:r>
          </a:p>
          <a:p>
            <a:pPr marL="0" marR="0" indent="0" algn="l" defTabSz="457200" rtl="0" eaLnBrk="1" fontAlgn="auto" latinLnBrk="0" hangingPunct="1">
              <a:lnSpc>
                <a:spcPct val="100000"/>
              </a:lnSpc>
              <a:spcBef>
                <a:spcPts val="0"/>
              </a:spcBef>
              <a:spcAft>
                <a:spcPts val="0"/>
              </a:spcAft>
              <a:buClrTx/>
              <a:buSzTx/>
              <a:buFontTx/>
              <a:buNone/>
              <a:tabLst/>
              <a:defRPr/>
            </a:pPr>
            <a:r>
              <a:rPr lang="en-US" i="0" dirty="0" smtClean="0"/>
              <a:t>Read</a:t>
            </a:r>
            <a:r>
              <a:rPr lang="en-US" i="0" baseline="0" dirty="0" smtClean="0"/>
              <a:t> for </a:t>
            </a:r>
            <a:r>
              <a:rPr lang="en-US" i="0" u="sng" baseline="0" dirty="0" smtClean="0"/>
              <a:t>screening</a:t>
            </a:r>
            <a:r>
              <a:rPr lang="en-US" i="0" baseline="0" dirty="0" smtClean="0"/>
              <a:t>: “</a:t>
            </a:r>
            <a:r>
              <a:rPr lang="en-US" b="1" i="0" baseline="0" dirty="0" smtClean="0"/>
              <a:t>E</a:t>
            </a:r>
            <a:r>
              <a:rPr lang="en-US" b="1" i="0" dirty="0" smtClean="0"/>
              <a:t>nrolling and revalidating providers and suppliers are placed in 1 of 3 screening categories: limited, moderate, or high. These categories represent the level of risk for fraud and abuse to the Medicare Program for the particular provider type and determine the degree of screening performed during the processing of the enrollment application. CMS has authority to impose a moratorium on new enrollments under certain circumstances.”</a:t>
            </a:r>
          </a:p>
          <a:p>
            <a:endParaRPr lang="en-US" i="0" dirty="0" smtClean="0"/>
          </a:p>
          <a:p>
            <a:r>
              <a:rPr lang="en-US" b="0" i="0" dirty="0" smtClean="0"/>
              <a:t>Read: “</a:t>
            </a:r>
            <a:r>
              <a:rPr lang="en-US" b="1" i="0" dirty="0" smtClean="0"/>
              <a:t>analyze claims data in real time”</a:t>
            </a:r>
            <a:r>
              <a:rPr lang="en-US" b="1" i="0" baseline="0" dirty="0" smtClean="0"/>
              <a:t> </a:t>
            </a:r>
            <a:r>
              <a:rPr lang="en-US" b="0" i="0" baseline="0" dirty="0" smtClean="0"/>
              <a:t>and then read  “</a:t>
            </a:r>
            <a:r>
              <a:rPr lang="en-US" b="1" i="0" u="sng" dirty="0" smtClean="0"/>
              <a:t>Prepayment edits: and Predictive Analytics Technologies”</a:t>
            </a:r>
            <a:endParaRPr lang="en-US" b="1" i="0" strike="sngStrike" dirty="0" smtClean="0"/>
          </a:p>
          <a:p>
            <a:endParaRPr lang="en-US" i="0" dirty="0" smtClean="0"/>
          </a:p>
          <a:p>
            <a:pPr defTabSz="465887">
              <a:defRPr/>
            </a:pPr>
            <a:r>
              <a:rPr lang="en-US" i="0" u="sng" dirty="0" smtClean="0"/>
              <a:t>Suspension of Payments</a:t>
            </a:r>
            <a:r>
              <a:rPr lang="en-US" i="0" dirty="0" smtClean="0"/>
              <a:t>: “</a:t>
            </a:r>
            <a:r>
              <a:rPr lang="en-US" b="1" i="0" dirty="0" smtClean="0"/>
              <a:t>CMS has the authority to suspend payments for up to </a:t>
            </a:r>
            <a:r>
              <a:rPr lang="en-US" b="1" i="0" u="sng" dirty="0" smtClean="0"/>
              <a:t>180 days</a:t>
            </a:r>
            <a:r>
              <a:rPr lang="en-US" b="1" i="0" u="none" dirty="0" smtClean="0"/>
              <a:t> </a:t>
            </a:r>
            <a:r>
              <a:rPr lang="en-US" b="1" i="0" dirty="0" smtClean="0"/>
              <a:t>based upon possession of reliable information that an overpayment exists or that the payments to be made may not be correct.”</a:t>
            </a:r>
          </a:p>
          <a:p>
            <a:pPr defTabSz="465887">
              <a:defRPr/>
            </a:pPr>
            <a:endParaRPr lang="en-US" i="0" dirty="0" smtClean="0"/>
          </a:p>
          <a:p>
            <a:r>
              <a:rPr lang="en-US" i="0" u="sng" dirty="0" smtClean="0"/>
              <a:t>Education:</a:t>
            </a:r>
            <a:r>
              <a:rPr lang="en-US" i="0" u="none" dirty="0" smtClean="0"/>
              <a:t> “</a:t>
            </a:r>
            <a:r>
              <a:rPr lang="en-US" b="1" i="0" dirty="0" smtClean="0"/>
              <a:t>The Medicare Learning Network</a:t>
            </a:r>
            <a:r>
              <a:rPr lang="en-US" b="1" i="0" baseline="30000" dirty="0" smtClean="0"/>
              <a:t>®</a:t>
            </a:r>
            <a:r>
              <a:rPr lang="en-US" b="1" i="0" dirty="0" smtClean="0"/>
              <a:t> provides a variety of training and educational materials that break down Medicare policy into plain language. They offer fact sheets, web-based training courses, videos, and podcasts</a:t>
            </a:r>
            <a:r>
              <a:rPr lang="en-US" i="0" dirty="0" smtClean="0"/>
              <a:t>.</a:t>
            </a:r>
            <a:r>
              <a:rPr lang="en-US" i="0" baseline="0" dirty="0" smtClean="0"/>
              <a:t> </a:t>
            </a:r>
            <a:r>
              <a:rPr lang="en-US" b="1" i="0" dirty="0" smtClean="0"/>
              <a:t>The </a:t>
            </a:r>
            <a:r>
              <a:rPr lang="en-US" b="1" i="0" u="sng" dirty="0" smtClean="0"/>
              <a:t>MLN Provider Compliance</a:t>
            </a:r>
            <a:r>
              <a:rPr lang="en-US" b="1" i="0" u="none" dirty="0" smtClean="0"/>
              <a:t> </a:t>
            </a:r>
            <a:r>
              <a:rPr lang="en-US" b="1" i="0" dirty="0" smtClean="0"/>
              <a:t>web page contains educational products that inform Medicare providers about how to avoid common billing errors and other improper activities when dealing with the Medicare Program.”</a:t>
            </a:r>
          </a:p>
          <a:p>
            <a:endParaRPr lang="en-US" dirty="0" smtClean="0"/>
          </a:p>
          <a:p>
            <a:r>
              <a:rPr lang="en-US" dirty="0" smtClean="0"/>
              <a:t>Source for suspension of payments and education: Web-Based Training</a:t>
            </a:r>
            <a:endParaRPr lang="en-US"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33</a:t>
            </a:fld>
            <a:endParaRPr lang="en-US" dirty="0"/>
          </a:p>
        </p:txBody>
      </p:sp>
    </p:spTree>
    <p:extLst>
      <p:ext uri="{BB962C8B-B14F-4D97-AF65-F5344CB8AC3E}">
        <p14:creationId xmlns:p14="http://schemas.microsoft.com/office/powerpoint/2010/main" xmlns="" val="12712483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Read slide,</a:t>
            </a:r>
          </a:p>
          <a:p>
            <a:pPr marL="285750" lvl="0" indent="-285750">
              <a:spcAft>
                <a:spcPts val="1200"/>
              </a:spcAft>
            </a:pPr>
            <a:endParaRPr lang="en-US" b="0" dirty="0" smtClean="0"/>
          </a:p>
          <a:p>
            <a:pPr marL="285750" lvl="0" indent="-285750">
              <a:spcAft>
                <a:spcPts val="1200"/>
              </a:spcAft>
            </a:pPr>
            <a:r>
              <a:rPr lang="en-US" b="0" dirty="0" smtClean="0"/>
              <a:t>For the last point say:</a:t>
            </a:r>
            <a:r>
              <a:rPr lang="en-US" b="0" baseline="0" dirty="0" smtClean="0"/>
              <a:t> </a:t>
            </a:r>
            <a:r>
              <a:rPr lang="en-US" b="1" baseline="0" dirty="0" smtClean="0"/>
              <a:t>“</a:t>
            </a:r>
            <a:r>
              <a:rPr lang="en-US" sz="1200" b="1" dirty="0" smtClean="0">
                <a:latin typeface="Arial" pitchFamily="34" charset="0"/>
                <a:cs typeface="Arial" pitchFamily="34" charset="0"/>
              </a:rPr>
              <a:t>with all applicable laws and</a:t>
            </a:r>
            <a:r>
              <a:rPr lang="en-US" sz="1200" b="1" baseline="0" dirty="0" smtClean="0">
                <a:latin typeface="Arial" pitchFamily="34" charset="0"/>
                <a:cs typeface="Arial" pitchFamily="34" charset="0"/>
              </a:rPr>
              <a:t> </a:t>
            </a:r>
            <a:r>
              <a:rPr lang="en-US" sz="1200" b="1" dirty="0" smtClean="0">
                <a:latin typeface="Arial" pitchFamily="34" charset="0"/>
                <a:cs typeface="Arial" pitchFamily="34" charset="0"/>
              </a:rPr>
              <a:t>regulations”</a:t>
            </a:r>
          </a:p>
          <a:p>
            <a:endParaRPr lang="en-US" b="0" dirty="0" smtClean="0"/>
          </a:p>
          <a:p>
            <a:endParaRPr lang="en-US" b="0" dirty="0" smtClean="0"/>
          </a:p>
          <a:p>
            <a:r>
              <a:rPr lang="en-US" b="0" dirty="0" smtClean="0"/>
              <a:t>After the last point, mention: </a:t>
            </a:r>
          </a:p>
          <a:p>
            <a:r>
              <a:rPr lang="en-US" b="0" i="0" dirty="0" smtClean="0"/>
              <a:t>“</a:t>
            </a:r>
            <a:r>
              <a:rPr lang="en-US" b="1" i="0" baseline="0" dirty="0" smtClean="0"/>
              <a:t>We have given you a handout entitled, </a:t>
            </a:r>
            <a:r>
              <a:rPr lang="en-US" b="1" i="0" dirty="0" smtClean="0"/>
              <a:t>“Tips for Avoiding Medicare</a:t>
            </a:r>
            <a:r>
              <a:rPr lang="en-US" b="1" i="0" baseline="0" dirty="0" smtClean="0"/>
              <a:t> Fraud and Abuse,” which includes provider vulnerability, by type of provider, including tips and resources  where they can read more. FOR EXAMPLE, EVALUATION AND MANAGEMENT CODING IS A TOPIC THAT NEARLY ALL PROVIDERS MUST be knowledgeable about AND THIS HANDOUT SHOWS THAT CMS PROVIDES A RESOURCE ON HOW TO COMPLY WITH THE DOCUMENTATION REQUIREMENTS.”</a:t>
            </a:r>
            <a:endParaRPr lang="en-US" b="1" i="0" dirty="0" smtClean="0"/>
          </a:p>
          <a:p>
            <a:endParaRPr lang="en-US" b="1"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34</a:t>
            </a:fld>
            <a:endParaRPr lang="en-US" dirty="0"/>
          </a:p>
        </p:txBody>
      </p:sp>
    </p:spTree>
    <p:extLst>
      <p:ext uri="{BB962C8B-B14F-4D97-AF65-F5344CB8AC3E}">
        <p14:creationId xmlns:p14="http://schemas.microsoft.com/office/powerpoint/2010/main" xmlns="" val="12712483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Read the question</a:t>
            </a:r>
            <a:r>
              <a:rPr lang="en-US" baseline="0" dirty="0" smtClean="0"/>
              <a:t> and answer choices.</a:t>
            </a:r>
            <a:endParaRPr lang="en-US" dirty="0" smtClean="0"/>
          </a:p>
          <a:p>
            <a:endParaRPr lang="en-US" b="0" u="none" dirty="0" smtClean="0"/>
          </a:p>
          <a:p>
            <a:r>
              <a:rPr lang="en-US" b="0" u="none" dirty="0" smtClean="0"/>
              <a:t>Question 5. Handout associated with the question</a:t>
            </a:r>
          </a:p>
          <a:p>
            <a:endParaRPr lang="en-US" b="1" u="sng" dirty="0" smtClean="0"/>
          </a:p>
          <a:p>
            <a:r>
              <a:rPr lang="en-US" b="0" u="none" dirty="0" smtClean="0"/>
              <a:t>Answer:</a:t>
            </a:r>
            <a:r>
              <a:rPr lang="en-US" b="0" u="none" baseline="0" dirty="0" smtClean="0"/>
              <a:t> </a:t>
            </a:r>
            <a:r>
              <a:rPr lang="en-US" b="1" u="none" baseline="0" dirty="0" smtClean="0"/>
              <a:t>1. Foot Care</a:t>
            </a:r>
            <a:endParaRPr lang="en-US" b="1" u="none" dirty="0" smtClean="0"/>
          </a:p>
          <a:p>
            <a:endParaRPr lang="en-US" b="1"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u="sng" dirty="0" smtClean="0"/>
              <a:t>Give</a:t>
            </a:r>
            <a:r>
              <a:rPr lang="en-US" b="0" u="sng" baseline="0" dirty="0" smtClean="0"/>
              <a:t> more time on this game question</a:t>
            </a:r>
            <a:r>
              <a:rPr lang="en-US" b="0" u="none" baseline="0" dirty="0" smtClean="0"/>
              <a:t>—they </a:t>
            </a:r>
            <a:r>
              <a:rPr lang="en-US" b="0" baseline="0" dirty="0" smtClean="0"/>
              <a:t>need to read through the handout to answer it.</a:t>
            </a:r>
            <a:endParaRPr lang="en-US" b="0" dirty="0" smtClean="0"/>
          </a:p>
          <a:p>
            <a:endParaRPr lang="en-US" dirty="0" smtClean="0"/>
          </a:p>
        </p:txBody>
      </p:sp>
      <p:sp>
        <p:nvSpPr>
          <p:cNvPr id="4" name="Slide Number Placeholder 3"/>
          <p:cNvSpPr>
            <a:spLocks noGrp="1"/>
          </p:cNvSpPr>
          <p:nvPr>
            <p:ph type="sldNum" sz="quarter" idx="10"/>
          </p:nvPr>
        </p:nvSpPr>
        <p:spPr/>
        <p:txBody>
          <a:bodyPr/>
          <a:lstStyle/>
          <a:p>
            <a:fld id="{9A043750-E996-8941-A9F0-F0952D210B46}"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Read the question</a:t>
            </a:r>
            <a:r>
              <a:rPr lang="en-US" baseline="0" dirty="0" smtClean="0"/>
              <a:t> and answer choices.</a:t>
            </a:r>
            <a:endParaRPr lang="en-US" dirty="0" smtClean="0"/>
          </a:p>
          <a:p>
            <a:endParaRPr lang="en-US" dirty="0" smtClean="0"/>
          </a:p>
          <a:p>
            <a:r>
              <a:rPr lang="en-US" dirty="0" smtClean="0"/>
              <a:t>Question 6.</a:t>
            </a:r>
          </a:p>
          <a:p>
            <a:endParaRPr lang="en-US" dirty="0" smtClean="0"/>
          </a:p>
          <a:p>
            <a:r>
              <a:rPr lang="en-US" dirty="0" smtClean="0"/>
              <a:t>Answer </a:t>
            </a:r>
            <a:r>
              <a:rPr lang="en-US" b="1" dirty="0" smtClean="0"/>
              <a:t>1. True</a:t>
            </a:r>
          </a:p>
          <a:p>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Again, give</a:t>
            </a:r>
            <a:r>
              <a:rPr lang="en-US" baseline="0" dirty="0" smtClean="0"/>
              <a:t> time to look through the handout. </a:t>
            </a:r>
            <a:endParaRPr lang="en-US" dirty="0" smtClean="0"/>
          </a:p>
          <a:p>
            <a:endParaRPr lang="en-US" b="1"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smtClean="0"/>
              <a:t>Read the title, and then:</a:t>
            </a:r>
          </a:p>
          <a:p>
            <a:r>
              <a:rPr lang="en-US" b="1" i="0" baseline="0" dirty="0" smtClean="0"/>
              <a:t>“Such as:  </a:t>
            </a:r>
          </a:p>
          <a:p>
            <a:r>
              <a:rPr lang="en-US" b="1" i="0" dirty="0" smtClean="0"/>
              <a:t>OIG</a:t>
            </a:r>
            <a:r>
              <a:rPr lang="en-US" b="1" i="0" baseline="0" dirty="0" smtClean="0"/>
              <a:t> – </a:t>
            </a:r>
            <a:r>
              <a:rPr lang="en-US" b="1" i="0" dirty="0" smtClean="0"/>
              <a:t> HHS Office of Inspector</a:t>
            </a:r>
            <a:r>
              <a:rPr lang="en-US" b="1" i="0" baseline="0" dirty="0" smtClean="0"/>
              <a:t> General</a:t>
            </a:r>
          </a:p>
          <a:p>
            <a:r>
              <a:rPr lang="en-US" b="1" i="0" baseline="0" dirty="0" smtClean="0"/>
              <a:t>FBI – Federal Bureau of Investigation</a:t>
            </a:r>
          </a:p>
          <a:p>
            <a:r>
              <a:rPr lang="en-US" b="1" i="0" baseline="0" dirty="0" smtClean="0"/>
              <a:t>DOJ – Department of Justice</a:t>
            </a:r>
          </a:p>
          <a:p>
            <a:r>
              <a:rPr lang="en-US" b="1" i="0" baseline="0" dirty="0" smtClean="0"/>
              <a:t>MFCU – Medicaid Fraud Control Units”</a:t>
            </a:r>
            <a:endParaRPr lang="en-US" b="1" i="0" dirty="0" smtClean="0"/>
          </a:p>
          <a:p>
            <a:endParaRPr lang="en-US" b="1" i="1" dirty="0" smtClean="0"/>
          </a:p>
        </p:txBody>
      </p:sp>
      <p:sp>
        <p:nvSpPr>
          <p:cNvPr id="4" name="Slide Number Placeholder 3"/>
          <p:cNvSpPr>
            <a:spLocks noGrp="1"/>
          </p:cNvSpPr>
          <p:nvPr>
            <p:ph type="sldNum" sz="quarter" idx="10"/>
          </p:nvPr>
        </p:nvSpPr>
        <p:spPr/>
        <p:txBody>
          <a:bodyPr/>
          <a:lstStyle/>
          <a:p>
            <a:fld id="{9A043750-E996-8941-A9F0-F0952D210B46}" type="slidenum">
              <a:rPr lang="en-US" smtClean="0"/>
              <a:pPr/>
              <a:t>37</a:t>
            </a:fld>
            <a:endParaRPr lang="en-US" dirty="0"/>
          </a:p>
        </p:txBody>
      </p:sp>
    </p:spTree>
    <p:extLst>
      <p:ext uri="{BB962C8B-B14F-4D97-AF65-F5344CB8AC3E}">
        <p14:creationId xmlns:p14="http://schemas.microsoft.com/office/powerpoint/2010/main" xmlns="" val="12712483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spcAft>
                <a:spcPts val="1200"/>
              </a:spcAft>
              <a:buFont typeface="Arial" pitchFamily="34" charset="0"/>
              <a:buNone/>
            </a:pPr>
            <a:r>
              <a:rPr lang="en-US" sz="1200" b="0" dirty="0" smtClean="0">
                <a:latin typeface="Arial" pitchFamily="34" charset="0"/>
                <a:cs typeface="Arial" pitchFamily="34" charset="0"/>
              </a:rPr>
              <a:t>Read the</a:t>
            </a:r>
            <a:r>
              <a:rPr lang="en-US" sz="1200" b="0" baseline="0" dirty="0" smtClean="0">
                <a:latin typeface="Arial" pitchFamily="34" charset="0"/>
                <a:cs typeface="Arial" pitchFamily="34" charset="0"/>
              </a:rPr>
              <a:t> title and then:</a:t>
            </a:r>
          </a:p>
          <a:p>
            <a:pPr marL="285750" lvl="0" indent="-285750">
              <a:spcAft>
                <a:spcPts val="1200"/>
              </a:spcAft>
              <a:buFont typeface="Arial" pitchFamily="34" charset="0"/>
              <a:buNone/>
            </a:pPr>
            <a:r>
              <a:rPr lang="en-US" sz="1200" b="1" baseline="0" dirty="0" smtClean="0">
                <a:latin typeface="Arial" pitchFamily="34" charset="0"/>
                <a:cs typeface="Arial" pitchFamily="34" charset="0"/>
              </a:rPr>
              <a:t>“Such as:</a:t>
            </a:r>
            <a:endParaRPr lang="en-US" sz="1200" b="1" dirty="0" smtClean="0">
              <a:latin typeface="Arial" pitchFamily="34" charset="0"/>
              <a:cs typeface="Arial" pitchFamily="34" charset="0"/>
            </a:endParaRPr>
          </a:p>
          <a:p>
            <a:pPr marL="285750" lvl="0" indent="-285750">
              <a:spcAft>
                <a:spcPts val="1200"/>
              </a:spcAft>
              <a:buFont typeface="Arial" pitchFamily="34" charset="0"/>
              <a:buChar char="•"/>
            </a:pPr>
            <a:r>
              <a:rPr lang="en-US" sz="1200" b="1" dirty="0" smtClean="0">
                <a:latin typeface="Arial" pitchFamily="34" charset="0"/>
                <a:cs typeface="Arial" pitchFamily="34" charset="0"/>
              </a:rPr>
              <a:t>Program Safeguard Contractors (PSCs)/Zone Program Integrity Contractors (ZPICs)</a:t>
            </a:r>
          </a:p>
          <a:p>
            <a:pPr marL="285750" lvl="0" indent="-285750">
              <a:spcAft>
                <a:spcPts val="1200"/>
              </a:spcAft>
              <a:buFont typeface="Arial" pitchFamily="34" charset="0"/>
              <a:buChar char="•"/>
            </a:pPr>
            <a:r>
              <a:rPr lang="en-US" sz="1200" b="1" dirty="0" smtClean="0">
                <a:latin typeface="Arial" pitchFamily="34" charset="0"/>
                <a:cs typeface="Arial" pitchFamily="34" charset="0"/>
              </a:rPr>
              <a:t>Medicare Drug Integrity Contractor (MEDIC)</a:t>
            </a:r>
          </a:p>
          <a:p>
            <a:pPr marL="285750" lvl="0" indent="-285750">
              <a:spcAft>
                <a:spcPts val="1200"/>
              </a:spcAft>
              <a:buFont typeface="Arial" pitchFamily="34" charset="0"/>
              <a:buChar char="•"/>
            </a:pPr>
            <a:r>
              <a:rPr lang="en-US" sz="1200" b="1" dirty="0" smtClean="0">
                <a:latin typeface="Arial" pitchFamily="34" charset="0"/>
                <a:cs typeface="Arial" pitchFamily="34" charset="0"/>
              </a:rPr>
              <a:t>Medicare Carriers, Fiscal Intermediaries (FIs), Medicare Administrative Contractors (MACs), Medicare Advantage (MA) Plans and Prescription Drug Plans  (PDPs) </a:t>
            </a:r>
          </a:p>
          <a:p>
            <a:pPr marL="285750" lvl="0" indent="-285750">
              <a:spcAft>
                <a:spcPts val="1200"/>
              </a:spcAft>
              <a:buFont typeface="Arial" pitchFamily="34" charset="0"/>
              <a:buChar char="•"/>
            </a:pPr>
            <a:r>
              <a:rPr lang="en-US" sz="1200" b="1" dirty="0" smtClean="0">
                <a:latin typeface="Arial" pitchFamily="34" charset="0"/>
                <a:cs typeface="Arial" pitchFamily="34" charset="0"/>
              </a:rPr>
              <a:t>Recovery Audit Program Recovery Auditors</a:t>
            </a:r>
          </a:p>
          <a:p>
            <a:pPr marL="285750" lvl="0" indent="-285750">
              <a:spcAft>
                <a:spcPts val="1200"/>
              </a:spcAft>
              <a:buFont typeface="Arial" pitchFamily="34" charset="0"/>
              <a:buChar char="•"/>
            </a:pPr>
            <a:r>
              <a:rPr lang="en-US" sz="1200" b="1" dirty="0" smtClean="0">
                <a:latin typeface="Arial" pitchFamily="34" charset="0"/>
                <a:cs typeface="Arial" pitchFamily="34" charset="0"/>
              </a:rPr>
              <a:t>Comprehensive Error Rate Testing (CERT) Contractors”</a:t>
            </a:r>
            <a:endParaRPr lang="en-US" b="1" dirty="0" smtClean="0"/>
          </a:p>
          <a:p>
            <a:pPr marL="285750" lvl="0" indent="-285750">
              <a:spcAft>
                <a:spcPts val="1200"/>
              </a:spcAft>
              <a:buFont typeface="Arial" pitchFamily="34" charset="0"/>
              <a:buNone/>
            </a:pPr>
            <a:endParaRPr lang="en-US" b="0" dirty="0" smtClean="0"/>
          </a:p>
        </p:txBody>
      </p:sp>
      <p:sp>
        <p:nvSpPr>
          <p:cNvPr id="4" name="Slide Number Placeholder 3"/>
          <p:cNvSpPr>
            <a:spLocks noGrp="1"/>
          </p:cNvSpPr>
          <p:nvPr>
            <p:ph type="sldNum" sz="quarter" idx="10"/>
          </p:nvPr>
        </p:nvSpPr>
        <p:spPr/>
        <p:txBody>
          <a:bodyPr/>
          <a:lstStyle/>
          <a:p>
            <a:fld id="{9A043750-E996-8941-A9F0-F0952D210B46}" type="slidenum">
              <a:rPr lang="en-US" smtClean="0"/>
              <a:pPr/>
              <a:t>38</a:t>
            </a:fld>
            <a:endParaRPr lang="en-US" dirty="0"/>
          </a:p>
        </p:txBody>
      </p:sp>
    </p:spTree>
    <p:extLst>
      <p:ext uri="{BB962C8B-B14F-4D97-AF65-F5344CB8AC3E}">
        <p14:creationId xmlns:p14="http://schemas.microsoft.com/office/powerpoint/2010/main" xmlns="" val="12712483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Read this slide.</a:t>
            </a:r>
            <a:endParaRPr lang="en-US" b="1" dirty="0" smtClean="0"/>
          </a:p>
          <a:p>
            <a:endParaRPr lang="en-US" b="1" dirty="0" smtClean="0"/>
          </a:p>
        </p:txBody>
      </p:sp>
      <p:sp>
        <p:nvSpPr>
          <p:cNvPr id="4" name="Slide Number Placeholder 3"/>
          <p:cNvSpPr>
            <a:spLocks noGrp="1"/>
          </p:cNvSpPr>
          <p:nvPr>
            <p:ph type="sldNum" sz="quarter" idx="10"/>
          </p:nvPr>
        </p:nvSpPr>
        <p:spPr/>
        <p:txBody>
          <a:bodyPr/>
          <a:lstStyle/>
          <a:p>
            <a:fld id="{9A043750-E996-8941-A9F0-F0952D210B46}" type="slidenum">
              <a:rPr lang="en-US" smtClean="0"/>
              <a:pPr/>
              <a:t>39</a:t>
            </a:fld>
            <a:endParaRPr lang="en-US" dirty="0"/>
          </a:p>
        </p:txBody>
      </p:sp>
    </p:spTree>
    <p:extLst>
      <p:ext uri="{BB962C8B-B14F-4D97-AF65-F5344CB8AC3E}">
        <p14:creationId xmlns:p14="http://schemas.microsoft.com/office/powerpoint/2010/main" xmlns="" val="1271248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none" dirty="0" smtClean="0">
                <a:solidFill>
                  <a:schemeClr val="tx2">
                    <a:lumMod val="60000"/>
                    <a:lumOff val="40000"/>
                  </a:schemeClr>
                </a:solidFill>
                <a:latin typeface="Arial" pitchFamily="34" charset="0"/>
                <a:cs typeface="Arial" pitchFamily="34" charset="0"/>
              </a:rPr>
              <a:t>Read objectives from slide. </a:t>
            </a:r>
          </a:p>
          <a:p>
            <a:endParaRPr lang="en-US" u="none" dirty="0" smtClean="0">
              <a:solidFill>
                <a:schemeClr val="tx2">
                  <a:lumMod val="60000"/>
                  <a:lumOff val="40000"/>
                </a:schemeClr>
              </a:solidFill>
              <a:latin typeface="Arial" pitchFamily="34" charset="0"/>
              <a:cs typeface="Arial" pitchFamily="34" charset="0"/>
            </a:endParaRPr>
          </a:p>
          <a:p>
            <a:r>
              <a:rPr lang="en-US" u="none" dirty="0" smtClean="0">
                <a:solidFill>
                  <a:schemeClr val="tx2">
                    <a:lumMod val="60000"/>
                    <a:lumOff val="40000"/>
                  </a:schemeClr>
                </a:solidFill>
                <a:latin typeface="Arial" pitchFamily="34" charset="0"/>
                <a:cs typeface="Arial" pitchFamily="34" charset="0"/>
              </a:rPr>
              <a:t>Then say, “</a:t>
            </a:r>
            <a:r>
              <a:rPr lang="en-US" b="1" u="none" baseline="0" dirty="0" smtClean="0">
                <a:solidFill>
                  <a:schemeClr val="tx2">
                    <a:lumMod val="60000"/>
                    <a:lumOff val="40000"/>
                  </a:schemeClr>
                </a:solidFill>
                <a:latin typeface="Arial" pitchFamily="34" charset="0"/>
                <a:cs typeface="Arial" pitchFamily="34" charset="0"/>
              </a:rPr>
              <a:t>The post-assessment will address these objectives.”</a:t>
            </a:r>
            <a:endParaRPr lang="en-US" b="1" u="none" dirty="0" smtClean="0">
              <a:solidFill>
                <a:schemeClr val="tx2">
                  <a:lumMod val="60000"/>
                  <a:lumOff val="40000"/>
                </a:schemeClr>
              </a:solidFill>
              <a:latin typeface="Arial" pitchFamily="34" charset="0"/>
              <a:cs typeface="Arial" pitchFamily="34" charset="0"/>
            </a:endParaRPr>
          </a:p>
          <a:p>
            <a:endParaRPr lang="en-US" u="none" dirty="0" smtClean="0">
              <a:solidFill>
                <a:schemeClr val="tx2">
                  <a:lumMod val="60000"/>
                  <a:lumOff val="40000"/>
                </a:schemeClr>
              </a:solidFill>
              <a:latin typeface="Arial" pitchFamily="34" charset="0"/>
              <a:cs typeface="Arial" pitchFamily="34" charset="0"/>
            </a:endParaRPr>
          </a:p>
          <a:p>
            <a:r>
              <a:rPr lang="en-US" b="1" u="none" dirty="0" smtClean="0">
                <a:solidFill>
                  <a:schemeClr val="tx2">
                    <a:lumMod val="60000"/>
                    <a:lumOff val="40000"/>
                  </a:schemeClr>
                </a:solidFill>
                <a:latin typeface="Arial" pitchFamily="34" charset="0"/>
                <a:cs typeface="Arial" pitchFamily="34" charset="0"/>
              </a:rPr>
              <a:t>“Please hold all questions until ______________.” </a:t>
            </a:r>
            <a:r>
              <a:rPr lang="en-US" u="none" dirty="0" smtClean="0">
                <a:solidFill>
                  <a:schemeClr val="tx2">
                    <a:lumMod val="60000"/>
                    <a:lumOff val="40000"/>
                  </a:schemeClr>
                </a:solidFill>
                <a:latin typeface="Arial" pitchFamily="34" charset="0"/>
                <a:cs typeface="Arial" pitchFamily="34" charset="0"/>
              </a:rPr>
              <a:t>(the time you have specified for questions)</a:t>
            </a:r>
            <a:endParaRPr lang="en-US" u="none" dirty="0" smtClean="0"/>
          </a:p>
          <a:p>
            <a:endParaRPr lang="en-US" u="none"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Read the question</a:t>
            </a:r>
            <a:r>
              <a:rPr lang="en-US" baseline="0" dirty="0" smtClean="0"/>
              <a:t> and answer choices.</a:t>
            </a:r>
            <a:endParaRPr lang="en-US" dirty="0" smtClean="0"/>
          </a:p>
          <a:p>
            <a:endParaRPr lang="en-US" dirty="0" smtClean="0">
              <a:latin typeface="Arial" pitchFamily="34" charset="0"/>
              <a:cs typeface="Arial" pitchFamily="34" charset="0"/>
            </a:endParaRPr>
          </a:p>
          <a:p>
            <a:r>
              <a:rPr lang="en-US" dirty="0" smtClean="0">
                <a:latin typeface="Arial" pitchFamily="34" charset="0"/>
                <a:cs typeface="Arial" pitchFamily="34" charset="0"/>
              </a:rPr>
              <a:t>Question 7.</a:t>
            </a:r>
          </a:p>
          <a:p>
            <a:endParaRPr lang="en-US" dirty="0" smtClean="0">
              <a:latin typeface="Arial" pitchFamily="34" charset="0"/>
              <a:cs typeface="Arial" pitchFamily="34" charset="0"/>
            </a:endParaRPr>
          </a:p>
          <a:p>
            <a:r>
              <a:rPr lang="en-US" dirty="0" smtClean="0">
                <a:latin typeface="Arial" pitchFamily="34" charset="0"/>
                <a:cs typeface="Arial" pitchFamily="34" charset="0"/>
              </a:rPr>
              <a:t>Answer </a:t>
            </a:r>
            <a:r>
              <a:rPr lang="en-US" b="1" dirty="0" smtClean="0">
                <a:latin typeface="Arial" pitchFamily="34" charset="0"/>
                <a:cs typeface="Arial" pitchFamily="34" charset="0"/>
              </a:rPr>
              <a:t>4. Crime</a:t>
            </a:r>
          </a:p>
          <a:p>
            <a:endParaRPr lang="en-US"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 at the team</a:t>
            </a:r>
            <a:r>
              <a:rPr lang="en-US" baseline="0" dirty="0" smtClean="0"/>
              <a:t> scores and announce how they are doing.</a:t>
            </a:r>
            <a:endParaRPr lang="en-US"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the slide.</a:t>
            </a:r>
            <a:endParaRPr lang="en-US"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t>Read the first point and bullets.</a:t>
            </a:r>
          </a:p>
          <a:p>
            <a:pPr marL="285750" lvl="0" indent="-285750">
              <a:buFont typeface="Arial" pitchFamily="34" charset="0"/>
              <a:buNone/>
            </a:pPr>
            <a:r>
              <a:rPr lang="en-US" b="0" i="0" dirty="0" smtClean="0"/>
              <a:t>And</a:t>
            </a:r>
            <a:r>
              <a:rPr lang="en-US" b="0" i="0" baseline="0" dirty="0" smtClean="0"/>
              <a:t> then for IDR: read</a:t>
            </a:r>
            <a:r>
              <a:rPr lang="en-US" b="1" i="0" baseline="0" dirty="0" smtClean="0"/>
              <a:t>: “</a:t>
            </a:r>
            <a:r>
              <a:rPr lang="en-US" b="1" i="0" dirty="0" smtClean="0">
                <a:latin typeface="Arial" pitchFamily="34" charset="0"/>
                <a:cs typeface="Arial" pitchFamily="34" charset="0"/>
              </a:rPr>
              <a:t>New Integrated Data Repository (IDR) contains data from Medicare and Medicaid claims, beneficiaries,</a:t>
            </a:r>
          </a:p>
          <a:p>
            <a:pPr marL="285750" lvl="0" indent="-285750">
              <a:buFont typeface="Arial" pitchFamily="34" charset="0"/>
              <a:buNone/>
            </a:pPr>
            <a:r>
              <a:rPr lang="en-US" b="1" i="0" dirty="0" smtClean="0">
                <a:latin typeface="Arial" pitchFamily="34" charset="0"/>
                <a:cs typeface="Arial" pitchFamily="34" charset="0"/>
              </a:rPr>
              <a:t>providers, and Medicare Advantage (MA) Plans.”</a:t>
            </a:r>
          </a:p>
          <a:p>
            <a:endParaRPr lang="en-US" b="1" i="0" dirty="0" smtClean="0"/>
          </a:p>
          <a:p>
            <a:endParaRPr lang="en-US" b="1" i="0" dirty="0" smtClean="0"/>
          </a:p>
          <a:p>
            <a:r>
              <a:rPr lang="en-US" b="0" i="0" dirty="0" smtClean="0"/>
              <a:t>And then read:</a:t>
            </a:r>
            <a:endParaRPr lang="en-US" b="1" i="0" dirty="0" smtClean="0"/>
          </a:p>
          <a:p>
            <a:r>
              <a:rPr lang="en-US" b="1" i="0" dirty="0" smtClean="0"/>
              <a:t>“The </a:t>
            </a:r>
            <a:r>
              <a:rPr lang="en-US" b="1" i="0" u="none" dirty="0" smtClean="0"/>
              <a:t>IDR</a:t>
            </a:r>
            <a:r>
              <a:rPr lang="en-US" b="1" i="0" u="none" baseline="0" dirty="0" smtClean="0"/>
              <a:t> </a:t>
            </a:r>
            <a:r>
              <a:rPr lang="en-US" b="1" i="0" u="none" dirty="0" smtClean="0"/>
              <a:t>provides </a:t>
            </a:r>
            <a:r>
              <a:rPr lang="en-US" b="1" i="0" dirty="0" smtClean="0"/>
              <a:t>a greater information sharing, broader and easier access, enhanced data integration, increased security and privacy and strengthened query and analytic capability by building a unified data repository for reporting and analytics.</a:t>
            </a:r>
          </a:p>
          <a:p>
            <a:pPr defTabSz="465887">
              <a:defRPr/>
            </a:pPr>
            <a:r>
              <a:rPr lang="en-US" sz="1200" b="1" i="0" kern="1200" dirty="0" smtClean="0">
                <a:solidFill>
                  <a:schemeClr val="tx1"/>
                </a:solidFill>
                <a:latin typeface="+mn-lt"/>
                <a:ea typeface="+mn-ea"/>
                <a:cs typeface="+mn-cs"/>
              </a:rPr>
              <a:t>Data analysis guides much of the claim review of the prepayment and/or postpayment claim review entities that will be discussed next.”</a:t>
            </a:r>
          </a:p>
          <a:p>
            <a:pPr defTabSz="465887">
              <a:defRPr/>
            </a:pPr>
            <a:endParaRPr lang="en-US" sz="1200" b="1" i="1" kern="1200" dirty="0" smtClean="0">
              <a:solidFill>
                <a:schemeClr val="tx1"/>
              </a:solidFill>
              <a:latin typeface="+mn-lt"/>
              <a:ea typeface="+mn-ea"/>
              <a:cs typeface="+mn-cs"/>
            </a:endParaRPr>
          </a:p>
          <a:p>
            <a:pPr defTabSz="465887">
              <a:defRPr/>
            </a:pPr>
            <a:endParaRPr lang="en-US" b="1" i="1" dirty="0" smtClean="0"/>
          </a:p>
          <a:p>
            <a:pPr defTabSz="465887">
              <a:defRPr/>
            </a:pPr>
            <a:r>
              <a:rPr lang="en-US" b="0" i="0" dirty="0" smtClean="0"/>
              <a:t>Source:</a:t>
            </a:r>
            <a:r>
              <a:rPr lang="en-US" b="0" i="0" baseline="0" dirty="0" smtClean="0"/>
              <a:t> Web-Based Training</a:t>
            </a:r>
            <a:endParaRPr lang="en-US" b="0" i="0" dirty="0" smtClean="0"/>
          </a:p>
        </p:txBody>
      </p:sp>
      <p:sp>
        <p:nvSpPr>
          <p:cNvPr id="4" name="Slide Number Placeholder 3"/>
          <p:cNvSpPr>
            <a:spLocks noGrp="1"/>
          </p:cNvSpPr>
          <p:nvPr>
            <p:ph type="sldNum" sz="quarter" idx="10"/>
          </p:nvPr>
        </p:nvSpPr>
        <p:spPr/>
        <p:txBody>
          <a:bodyPr/>
          <a:lstStyle/>
          <a:p>
            <a:fld id="{9A043750-E996-8941-A9F0-F0952D210B46}" type="slidenum">
              <a:rPr lang="en-US" smtClean="0"/>
              <a:pPr/>
              <a:t>43</a:t>
            </a:fld>
            <a:endParaRPr lang="en-US" dirty="0"/>
          </a:p>
        </p:txBody>
      </p:sp>
    </p:spTree>
    <p:extLst>
      <p:ext uri="{BB962C8B-B14F-4D97-AF65-F5344CB8AC3E}">
        <p14:creationId xmlns:p14="http://schemas.microsoft.com/office/powerpoint/2010/main" xmlns="" val="12712483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65887" rtl="0" eaLnBrk="1" fontAlgn="auto" latinLnBrk="0" hangingPunct="1">
              <a:lnSpc>
                <a:spcPct val="100000"/>
              </a:lnSpc>
              <a:spcBef>
                <a:spcPts val="0"/>
              </a:spcBef>
              <a:spcAft>
                <a:spcPts val="0"/>
              </a:spcAft>
              <a:buClrTx/>
              <a:buSzTx/>
              <a:buFontTx/>
              <a:buNone/>
              <a:tabLst/>
              <a:defRPr/>
            </a:pPr>
            <a:r>
              <a:rPr lang="en-US" b="0" i="0" dirty="0" smtClean="0">
                <a:latin typeface="Arial" pitchFamily="34" charset="0"/>
                <a:cs typeface="Arial" pitchFamily="34" charset="0"/>
              </a:rPr>
              <a:t>Read instead of title:</a:t>
            </a:r>
          </a:p>
          <a:p>
            <a:pPr marL="0" marR="0" lvl="0" indent="0" algn="l" defTabSz="465887" rtl="0" eaLnBrk="1" fontAlgn="auto" latinLnBrk="0" hangingPunct="1">
              <a:lnSpc>
                <a:spcPct val="100000"/>
              </a:lnSpc>
              <a:spcBef>
                <a:spcPts val="0"/>
              </a:spcBef>
              <a:spcAft>
                <a:spcPts val="0"/>
              </a:spcAft>
              <a:buClrTx/>
              <a:buSzTx/>
              <a:buFontTx/>
              <a:buNone/>
              <a:tabLst/>
              <a:defRPr/>
            </a:pPr>
            <a:r>
              <a:rPr lang="en-US" b="1" i="0" dirty="0" smtClean="0">
                <a:latin typeface="Arial" pitchFamily="34" charset="0"/>
                <a:cs typeface="Arial" pitchFamily="34" charset="0"/>
              </a:rPr>
              <a:t>“Several different entities possess authority from CMS to conduct prepayment and/or postpayment review of claims including:”</a:t>
            </a:r>
            <a:r>
              <a:rPr lang="en-US" b="0" i="0" dirty="0" smtClean="0">
                <a:latin typeface="Arial" pitchFamily="34" charset="0"/>
                <a:cs typeface="Arial" pitchFamily="34" charset="0"/>
              </a:rPr>
              <a:t> </a:t>
            </a:r>
          </a:p>
          <a:p>
            <a:pPr marL="0" marR="0" lvl="0" indent="0" algn="l" defTabSz="465887" rtl="0" eaLnBrk="1" fontAlgn="auto" latinLnBrk="0" hangingPunct="1">
              <a:lnSpc>
                <a:spcPct val="100000"/>
              </a:lnSpc>
              <a:spcBef>
                <a:spcPts val="0"/>
              </a:spcBef>
              <a:spcAft>
                <a:spcPts val="0"/>
              </a:spcAft>
              <a:buClrTx/>
              <a:buSzTx/>
              <a:buFontTx/>
              <a:buNone/>
              <a:tabLst/>
              <a:defRPr/>
            </a:pPr>
            <a:endParaRPr lang="en-US" b="0" i="0" dirty="0" smtClean="0">
              <a:latin typeface="Arial" pitchFamily="34" charset="0"/>
              <a:cs typeface="Arial" pitchFamily="34" charset="0"/>
            </a:endParaRPr>
          </a:p>
          <a:p>
            <a:pPr marL="0" marR="0" lvl="0" indent="0" algn="l" defTabSz="465887" rtl="0" eaLnBrk="1" fontAlgn="auto" latinLnBrk="0" hangingPunct="1">
              <a:lnSpc>
                <a:spcPct val="100000"/>
              </a:lnSpc>
              <a:spcBef>
                <a:spcPts val="0"/>
              </a:spcBef>
              <a:spcAft>
                <a:spcPts val="0"/>
              </a:spcAft>
              <a:buClrTx/>
              <a:buSzTx/>
              <a:buFontTx/>
              <a:buNone/>
              <a:tabLst/>
              <a:defRPr/>
            </a:pPr>
            <a:r>
              <a:rPr lang="en-US" b="0" i="0" dirty="0" smtClean="0">
                <a:latin typeface="Arial" pitchFamily="34" charset="0"/>
                <a:cs typeface="Arial" pitchFamily="34" charset="0"/>
              </a:rPr>
              <a:t>Then read slide.</a:t>
            </a:r>
          </a:p>
          <a:p>
            <a:pPr marL="0" marR="0" lvl="0" indent="0" algn="l" defTabSz="465887" rtl="0" eaLnBrk="1" fontAlgn="auto" latinLnBrk="0" hangingPunct="1">
              <a:lnSpc>
                <a:spcPct val="100000"/>
              </a:lnSpc>
              <a:spcBef>
                <a:spcPts val="0"/>
              </a:spcBef>
              <a:spcAft>
                <a:spcPts val="0"/>
              </a:spcAft>
              <a:buClrTx/>
              <a:buSzTx/>
              <a:buFontTx/>
              <a:buNone/>
              <a:tabLst/>
              <a:defRPr/>
            </a:pPr>
            <a:endParaRPr lang="en-US" b="0" i="0" baseline="0" dirty="0" smtClean="0">
              <a:latin typeface="Arial" pitchFamily="34" charset="0"/>
              <a:cs typeface="Arial" pitchFamily="34" charset="0"/>
            </a:endParaRPr>
          </a:p>
          <a:p>
            <a:pPr marL="0" marR="0" lvl="0" indent="0" algn="l" defTabSz="465887" rtl="0" eaLnBrk="1" fontAlgn="auto" latinLnBrk="0" hangingPunct="1">
              <a:lnSpc>
                <a:spcPct val="100000"/>
              </a:lnSpc>
              <a:spcBef>
                <a:spcPts val="0"/>
              </a:spcBef>
              <a:spcAft>
                <a:spcPts val="0"/>
              </a:spcAft>
              <a:buClrTx/>
              <a:buSzTx/>
              <a:buFontTx/>
              <a:buNone/>
              <a:tabLst/>
              <a:defRPr/>
            </a:pPr>
            <a:r>
              <a:rPr lang="en-US" b="0" i="0" baseline="0" dirty="0" smtClean="0">
                <a:latin typeface="Arial" pitchFamily="34" charset="0"/>
                <a:cs typeface="Arial" pitchFamily="34" charset="0"/>
              </a:rPr>
              <a:t>Then explain Carrier/FIs becoming MACs on Original Medicare side.</a:t>
            </a:r>
            <a:endParaRPr lang="en-US" b="0" i="0" dirty="0" smtClean="0">
              <a:latin typeface="Arial" pitchFamily="34" charset="0"/>
              <a:cs typeface="Arial" pitchFamily="34" charset="0"/>
            </a:endParaRPr>
          </a:p>
          <a:p>
            <a:pPr marL="0" marR="0" lvl="0" indent="0" algn="l" defTabSz="465887" rtl="0" eaLnBrk="1" fontAlgn="auto" latinLnBrk="0" hangingPunct="1">
              <a:lnSpc>
                <a:spcPct val="100000"/>
              </a:lnSpc>
              <a:spcBef>
                <a:spcPts val="0"/>
              </a:spcBef>
              <a:spcAft>
                <a:spcPts val="0"/>
              </a:spcAft>
              <a:buClrTx/>
              <a:buSzTx/>
              <a:buFontTx/>
              <a:buNone/>
              <a:tabLst/>
              <a:defRPr/>
            </a:pPr>
            <a:endParaRPr lang="en-US" strike="sngStrike" dirty="0" smtClean="0">
              <a:solidFill>
                <a:srgbClr val="FF0000"/>
              </a:solidFill>
              <a:latin typeface="Arial" pitchFamily="34" charset="0"/>
              <a:cs typeface="Arial" pitchFamily="34" charset="0"/>
            </a:endParaRPr>
          </a:p>
          <a:p>
            <a:pPr marL="0" marR="0" lvl="0" indent="0" algn="l" defTabSz="465887" rtl="0" eaLnBrk="1" fontAlgn="auto" latinLnBrk="0" hangingPunct="1">
              <a:lnSpc>
                <a:spcPct val="100000"/>
              </a:lnSpc>
              <a:spcBef>
                <a:spcPts val="0"/>
              </a:spcBef>
              <a:spcAft>
                <a:spcPts val="0"/>
              </a:spcAft>
              <a:buClrTx/>
              <a:buSzTx/>
              <a:buFontTx/>
              <a:buNone/>
              <a:tabLst/>
              <a:defRPr/>
            </a:pPr>
            <a:endParaRPr lang="en-US" strike="sngStrike" dirty="0" smtClean="0">
              <a:solidFill>
                <a:srgbClr val="FF0000"/>
              </a:solidFill>
              <a:latin typeface="Arial" pitchFamily="34" charset="0"/>
              <a:cs typeface="Arial" pitchFamily="34" charset="0"/>
            </a:endParaRPr>
          </a:p>
          <a:p>
            <a:endParaRPr lang="en-US" dirty="0" smtClean="0"/>
          </a:p>
        </p:txBody>
      </p:sp>
      <p:sp>
        <p:nvSpPr>
          <p:cNvPr id="4" name="Slide Number Placeholder 3"/>
          <p:cNvSpPr>
            <a:spLocks noGrp="1"/>
          </p:cNvSpPr>
          <p:nvPr>
            <p:ph type="sldNum" sz="quarter" idx="10"/>
          </p:nvPr>
        </p:nvSpPr>
        <p:spPr/>
        <p:txBody>
          <a:bodyPr/>
          <a:lstStyle/>
          <a:p>
            <a:fld id="{9A043750-E996-8941-A9F0-F0952D210B46}" type="slidenum">
              <a:rPr lang="en-US" smtClean="0"/>
              <a:pPr/>
              <a:t>44</a:t>
            </a:fld>
            <a:endParaRPr lang="en-US" dirty="0"/>
          </a:p>
        </p:txBody>
      </p:sp>
    </p:spTree>
    <p:extLst>
      <p:ext uri="{BB962C8B-B14F-4D97-AF65-F5344CB8AC3E}">
        <p14:creationId xmlns:p14="http://schemas.microsoft.com/office/powerpoint/2010/main" xmlns="" val="12712483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Before</a:t>
            </a:r>
            <a:r>
              <a:rPr lang="en-US" b="0" baseline="0" dirty="0" smtClean="0"/>
              <a:t> reading the slide say:</a:t>
            </a: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“Remember, </a:t>
            </a:r>
            <a:r>
              <a:rPr lang="en-US" b="1" i="0" baseline="0" dirty="0" smtClean="0"/>
              <a:t>we are still discussing claim-reviewing entities.”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i="0" baseline="0" dirty="0" smtClean="0"/>
              <a:t>Then read slide.</a:t>
            </a:r>
          </a:p>
        </p:txBody>
      </p:sp>
      <p:sp>
        <p:nvSpPr>
          <p:cNvPr id="4" name="Slide Number Placeholder 3"/>
          <p:cNvSpPr>
            <a:spLocks noGrp="1"/>
          </p:cNvSpPr>
          <p:nvPr>
            <p:ph type="sldNum" sz="quarter" idx="10"/>
          </p:nvPr>
        </p:nvSpPr>
        <p:spPr/>
        <p:txBody>
          <a:bodyPr/>
          <a:lstStyle/>
          <a:p>
            <a:fld id="{9A043750-E996-8941-A9F0-F0952D210B46}" type="slidenum">
              <a:rPr lang="en-US" smtClean="0"/>
              <a:pPr/>
              <a:t>45</a:t>
            </a:fld>
            <a:endParaRPr lang="en-US" dirty="0"/>
          </a:p>
        </p:txBody>
      </p:sp>
    </p:spTree>
    <p:extLst>
      <p:ext uri="{BB962C8B-B14F-4D97-AF65-F5344CB8AC3E}">
        <p14:creationId xmlns:p14="http://schemas.microsoft.com/office/powerpoint/2010/main" xmlns="" val="12712483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rgbClr val="2E2D8D"/>
                </a:solidFill>
                <a:latin typeface="Arial Black"/>
                <a:cs typeface="Arial Black"/>
              </a:rPr>
              <a:t>“Here’s a</a:t>
            </a:r>
            <a:r>
              <a:rPr lang="en-US" sz="1200" b="1" baseline="0" dirty="0" smtClean="0">
                <a:solidFill>
                  <a:srgbClr val="2E2D8D"/>
                </a:solidFill>
                <a:latin typeface="Arial Black"/>
                <a:cs typeface="Arial Black"/>
              </a:rPr>
              <a:t> question</a:t>
            </a:r>
            <a:r>
              <a:rPr lang="en-US" sz="1200" b="1" dirty="0" smtClean="0">
                <a:solidFill>
                  <a:srgbClr val="2E2D8D"/>
                </a:solidFill>
                <a:latin typeface="Arial Black"/>
                <a:cs typeface="Arial Black"/>
              </a:rPr>
              <a:t> we didn’t teach yet,</a:t>
            </a:r>
            <a:r>
              <a:rPr lang="en-US" sz="1200" b="1" baseline="0" dirty="0" smtClean="0">
                <a:solidFill>
                  <a:srgbClr val="2E2D8D"/>
                </a:solidFill>
                <a:latin typeface="Arial Black"/>
                <a:cs typeface="Arial Black"/>
              </a:rPr>
              <a:t> </a:t>
            </a:r>
            <a:r>
              <a:rPr lang="en-US" sz="1200" b="1" dirty="0" smtClean="0">
                <a:solidFill>
                  <a:srgbClr val="2E2D8D"/>
                </a:solidFill>
                <a:latin typeface="Arial Black"/>
                <a:cs typeface="Arial Black"/>
              </a:rPr>
              <a:t>but it’s too easy after we teach the next slide.”</a:t>
            </a:r>
            <a:endParaRPr lang="en-US" b="1" dirty="0" smtClean="0">
              <a:latin typeface="Arial" pitchFamily="34" charset="0"/>
              <a:cs typeface="Arial" pitchFamily="34" charset="0"/>
            </a:endParaRPr>
          </a:p>
          <a:p>
            <a:endParaRPr lang="en-US"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Read the question</a:t>
            </a:r>
            <a:r>
              <a:rPr lang="en-US" baseline="0" dirty="0" smtClean="0"/>
              <a:t> and answer choices.</a:t>
            </a:r>
            <a:endParaRPr lang="en-US" dirty="0" smtClean="0"/>
          </a:p>
          <a:p>
            <a:endParaRPr lang="en-US" dirty="0" smtClean="0">
              <a:latin typeface="Arial" pitchFamily="34" charset="0"/>
              <a:cs typeface="Arial" pitchFamily="34" charset="0"/>
            </a:endParaRPr>
          </a:p>
          <a:p>
            <a:r>
              <a:rPr lang="en-US" dirty="0" smtClean="0">
                <a:latin typeface="Arial" pitchFamily="34" charset="0"/>
                <a:cs typeface="Arial" pitchFamily="34" charset="0"/>
              </a:rPr>
              <a:t>Question 8.</a:t>
            </a:r>
          </a:p>
          <a:p>
            <a:endParaRPr lang="en-US" dirty="0" smtClean="0">
              <a:latin typeface="Arial" pitchFamily="34" charset="0"/>
              <a:cs typeface="Arial" pitchFamily="34" charset="0"/>
            </a:endParaRPr>
          </a:p>
          <a:p>
            <a:r>
              <a:rPr lang="en-US" dirty="0" smtClean="0">
                <a:latin typeface="Arial" pitchFamily="34" charset="0"/>
                <a:cs typeface="Arial" pitchFamily="34" charset="0"/>
              </a:rPr>
              <a:t>Answer: </a:t>
            </a:r>
            <a:r>
              <a:rPr lang="en-US" b="1" dirty="0" smtClean="0">
                <a:latin typeface="Arial" pitchFamily="34" charset="0"/>
                <a:cs typeface="Arial" pitchFamily="34" charset="0"/>
              </a:rPr>
              <a:t>2. Comprehensive</a:t>
            </a:r>
            <a:r>
              <a:rPr lang="en-US" b="1" baseline="0" dirty="0" smtClean="0">
                <a:latin typeface="Arial" pitchFamily="34" charset="0"/>
                <a:cs typeface="Arial" pitchFamily="34" charset="0"/>
              </a:rPr>
              <a:t> Error Rate Testing</a:t>
            </a:r>
            <a:endParaRPr lang="en-US" b="1"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A043750-E996-8941-A9F0-F0952D210B46}"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None/>
            </a:pPr>
            <a:r>
              <a:rPr lang="en-US" sz="2400" i="0" dirty="0" smtClean="0">
                <a:latin typeface="Arial" pitchFamily="34" charset="0"/>
                <a:cs typeface="Arial" pitchFamily="34" charset="0"/>
              </a:rPr>
              <a:t>Read the slide.</a:t>
            </a:r>
          </a:p>
          <a:p>
            <a:pPr marL="285750" indent="-285750">
              <a:buFont typeface="Arial" pitchFamily="34" charset="0"/>
              <a:buNone/>
            </a:pPr>
            <a:endParaRPr lang="en-US" sz="2400" i="0" dirty="0" smtClean="0">
              <a:latin typeface="Arial" pitchFamily="34" charset="0"/>
              <a:cs typeface="Arial" pitchFamily="34" charset="0"/>
            </a:endParaRPr>
          </a:p>
          <a:p>
            <a:pPr marL="285750" indent="-285750">
              <a:buFont typeface="Arial" pitchFamily="34" charset="0"/>
              <a:buNone/>
            </a:pPr>
            <a:r>
              <a:rPr lang="en-US" sz="2400" i="0" dirty="0" smtClean="0">
                <a:latin typeface="Arial" pitchFamily="34" charset="0"/>
                <a:cs typeface="Arial" pitchFamily="34" charset="0"/>
              </a:rPr>
              <a:t>After “</a:t>
            </a:r>
            <a:r>
              <a:rPr lang="en-US" sz="2400" b="0" i="0" dirty="0" smtClean="0">
                <a:latin typeface="Arial" pitchFamily="34" charset="0"/>
                <a:cs typeface="Arial" pitchFamily="34" charset="0"/>
              </a:rPr>
              <a:t>Publish results annually” </a:t>
            </a:r>
            <a:r>
              <a:rPr lang="en-US" sz="2400" i="0" dirty="0" smtClean="0">
                <a:latin typeface="Arial" pitchFamily="34" charset="0"/>
                <a:cs typeface="Arial" pitchFamily="34" charset="0"/>
              </a:rPr>
              <a:t>add: “</a:t>
            </a:r>
            <a:r>
              <a:rPr lang="en-US" sz="2400" b="1" i="0" dirty="0" smtClean="0">
                <a:latin typeface="Arial" pitchFamily="34" charset="0"/>
                <a:cs typeface="Arial" pitchFamily="34" charset="0"/>
              </a:rPr>
              <a:t>used to guide provider education efforts.”</a:t>
            </a:r>
          </a:p>
          <a:p>
            <a:pPr marL="285750" lvl="0" indent="-285750">
              <a:buFont typeface="Arial" pitchFamily="34" charset="0"/>
              <a:buChar char="•"/>
            </a:pPr>
            <a:endParaRPr lang="en-US" dirty="0" smtClean="0">
              <a:latin typeface="Arial" pitchFamily="34" charset="0"/>
              <a:cs typeface="Arial" pitchFamily="34" charset="0"/>
            </a:endParaRPr>
          </a:p>
          <a:p>
            <a:pPr marL="742950" lvl="1" indent="-285750">
              <a:buFont typeface="Arial" pitchFamily="34" charset="0"/>
              <a:buChar char="•"/>
            </a:pPr>
            <a:endParaRPr lang="en-US" dirty="0" smtClean="0">
              <a:latin typeface="Arial" pitchFamily="34" charset="0"/>
              <a:cs typeface="Arial" pitchFamily="34" charset="0"/>
            </a:endParaRPr>
          </a:p>
          <a:p>
            <a:r>
              <a:rPr lang="en-US" b="1" dirty="0" smtClean="0"/>
              <a:t>“Remember, this is a claim-reviewing</a:t>
            </a:r>
            <a:r>
              <a:rPr lang="en-US" b="1" baseline="0" dirty="0" smtClean="0"/>
              <a:t> entity.”</a:t>
            </a:r>
          </a:p>
          <a:p>
            <a:endParaRPr lang="en-US" baseline="0" dirty="0" smtClean="0"/>
          </a:p>
        </p:txBody>
      </p:sp>
      <p:sp>
        <p:nvSpPr>
          <p:cNvPr id="4" name="Slide Number Placeholder 3"/>
          <p:cNvSpPr>
            <a:spLocks noGrp="1"/>
          </p:cNvSpPr>
          <p:nvPr>
            <p:ph type="sldNum" sz="quarter" idx="10"/>
          </p:nvPr>
        </p:nvSpPr>
        <p:spPr/>
        <p:txBody>
          <a:bodyPr/>
          <a:lstStyle/>
          <a:p>
            <a:fld id="{9A043750-E996-8941-A9F0-F0952D210B46}" type="slidenum">
              <a:rPr lang="en-US" smtClean="0"/>
              <a:pPr/>
              <a:t>47</a:t>
            </a:fld>
            <a:endParaRPr lang="en-US" dirty="0"/>
          </a:p>
        </p:txBody>
      </p:sp>
    </p:spTree>
    <p:extLst>
      <p:ext uri="{BB962C8B-B14F-4D97-AF65-F5344CB8AC3E}">
        <p14:creationId xmlns:p14="http://schemas.microsoft.com/office/powerpoint/2010/main" xmlns="" val="12712483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Read the slide.</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48</a:t>
            </a:fld>
            <a:endParaRPr lang="en-US" dirty="0"/>
          </a:p>
        </p:txBody>
      </p:sp>
    </p:spTree>
    <p:extLst>
      <p:ext uri="{BB962C8B-B14F-4D97-AF65-F5344CB8AC3E}">
        <p14:creationId xmlns:p14="http://schemas.microsoft.com/office/powerpoint/2010/main" xmlns="" val="12712483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Read the question</a:t>
            </a:r>
            <a:r>
              <a:rPr lang="en-US" baseline="0" dirty="0" smtClean="0"/>
              <a:t> and answer choices.</a:t>
            </a:r>
            <a:endParaRPr lang="en-US" dirty="0" smtClean="0"/>
          </a:p>
          <a:p>
            <a:endParaRPr lang="en-US" dirty="0" smtClean="0"/>
          </a:p>
          <a:p>
            <a:r>
              <a:rPr lang="en-US" dirty="0" smtClean="0"/>
              <a:t>Question 9.</a:t>
            </a:r>
          </a:p>
          <a:p>
            <a:endParaRPr lang="en-US" dirty="0" smtClean="0"/>
          </a:p>
          <a:p>
            <a:r>
              <a:rPr lang="en-US" dirty="0" smtClean="0"/>
              <a:t>Answer: </a:t>
            </a:r>
            <a:r>
              <a:rPr lang="en-US" b="1" dirty="0" smtClean="0"/>
              <a:t>4. ZPIC</a:t>
            </a:r>
          </a:p>
          <a:p>
            <a:endParaRPr lang="en-US" b="1"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Distribute the</a:t>
            </a:r>
            <a:r>
              <a:rPr lang="en-US" sz="1200" kern="1200" baseline="0" dirty="0" smtClean="0">
                <a:solidFill>
                  <a:schemeClr val="tx1"/>
                </a:solidFill>
                <a:latin typeface="+mn-lt"/>
                <a:ea typeface="+mn-ea"/>
                <a:cs typeface="+mn-cs"/>
              </a:rPr>
              <a:t> pre-assessments. </a:t>
            </a:r>
            <a:r>
              <a:rPr lang="en-US" sz="1200" kern="1200" dirty="0" smtClean="0">
                <a:solidFill>
                  <a:schemeClr val="tx1"/>
                </a:solidFill>
                <a:latin typeface="+mn-lt"/>
                <a:ea typeface="+mn-ea"/>
                <a:cs typeface="+mn-cs"/>
              </a:rPr>
              <a:t>Remember: there is an</a:t>
            </a:r>
            <a:r>
              <a:rPr lang="en-US" sz="1200" kern="1200" baseline="0" dirty="0" smtClean="0">
                <a:solidFill>
                  <a:schemeClr val="tx1"/>
                </a:solidFill>
                <a:latin typeface="+mn-lt"/>
                <a:ea typeface="+mn-ea"/>
                <a:cs typeface="+mn-cs"/>
              </a:rPr>
              <a:t> answer</a:t>
            </a:r>
            <a:r>
              <a:rPr lang="en-US" sz="1200" kern="1200" dirty="0" smtClean="0">
                <a:solidFill>
                  <a:schemeClr val="tx1"/>
                </a:solidFill>
                <a:latin typeface="+mn-lt"/>
                <a:ea typeface="+mn-ea"/>
                <a:cs typeface="+mn-cs"/>
              </a:rPr>
              <a:t> key</a:t>
            </a:r>
            <a:r>
              <a:rPr lang="en-US" sz="1200" kern="1200" baseline="0" dirty="0" smtClean="0">
                <a:solidFill>
                  <a:schemeClr val="tx1"/>
                </a:solidFill>
                <a:latin typeface="+mn-lt"/>
                <a:ea typeface="+mn-ea"/>
                <a:cs typeface="+mn-cs"/>
              </a:rPr>
              <a:t> document; please</a:t>
            </a:r>
            <a:r>
              <a:rPr lang="en-US" sz="1200" kern="1200" dirty="0" smtClean="0">
                <a:solidFill>
                  <a:schemeClr val="tx1"/>
                </a:solidFill>
                <a:latin typeface="+mn-lt"/>
                <a:ea typeface="+mn-ea"/>
                <a:cs typeface="+mn-cs"/>
              </a:rPr>
              <a:t> refer to the “Fraud &amp; Abuse Facilitator Kit” document for distribution/collection of the forms.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Then read:</a:t>
            </a:r>
            <a:r>
              <a:rPr lang="en-US" baseline="0" dirty="0" smtClean="0"/>
              <a:t> The learners will not receive feedback on their pre-assessment answers. “</a:t>
            </a:r>
            <a:r>
              <a:rPr lang="en-US" b="1" baseline="0" dirty="0" smtClean="0"/>
              <a:t>All answers to these questions will be discussed during the presentation, which will be followed by a similar post-assessment.”</a:t>
            </a: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5</a:t>
            </a:fld>
            <a:endParaRPr lang="en-US" dirty="0"/>
          </a:p>
        </p:txBody>
      </p:sp>
    </p:spTree>
    <p:extLst>
      <p:ext uri="{BB962C8B-B14F-4D97-AF65-F5344CB8AC3E}">
        <p14:creationId xmlns:p14="http://schemas.microsoft.com/office/powerpoint/2010/main" xmlns="" val="23347829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i="0" dirty="0" smtClean="0"/>
              <a:t>Do</a:t>
            </a:r>
            <a:r>
              <a:rPr lang="en-US" sz="1100" b="0" i="0" baseline="0" dirty="0" smtClean="0"/>
              <a:t> not read slide. Instead say:</a:t>
            </a:r>
            <a:endParaRPr lang="en-US" sz="1100" b="0" i="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100" b="1" i="0" dirty="0" smtClean="0"/>
              <a:t>“You’ll recall one of the pre-assessment questions</a:t>
            </a:r>
            <a:r>
              <a:rPr lang="en-US" sz="1100" b="1" i="0" baseline="0" dirty="0" smtClean="0"/>
              <a:t> distinguished between claims reviewing only organizations such as MACs and MA Plans and those that do extensive investigations. </a:t>
            </a:r>
            <a:r>
              <a:rPr lang="en-US" sz="1100" b="1" i="0" dirty="0" smtClean="0">
                <a:latin typeface="Arial" pitchFamily="34" charset="0"/>
                <a:cs typeface="Arial" pitchFamily="34" charset="0"/>
              </a:rPr>
              <a:t>The following entities review claims, but also conduct more extensive investigations of specific health care providers:”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b="1" i="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b="1" i="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100" b="0" i="0" dirty="0" smtClean="0"/>
              <a:t>Then read what the acronyms stand for:</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1" i="0" dirty="0" smtClean="0"/>
              <a:t>“PSCs – Program</a:t>
            </a:r>
            <a:r>
              <a:rPr lang="en-US" sz="1100" b="1" i="0" baseline="0" dirty="0" smtClean="0"/>
              <a:t> Safeguard Contractors…..”will all become..”</a:t>
            </a:r>
            <a:endParaRPr lang="en-US" sz="1100" b="1" i="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100" b="1" i="0" dirty="0" smtClean="0"/>
              <a:t>ZPICs</a:t>
            </a:r>
            <a:r>
              <a:rPr lang="en-US" sz="1100" b="1" i="0" baseline="0" dirty="0" smtClean="0"/>
              <a:t> –</a:t>
            </a:r>
            <a:r>
              <a:rPr lang="en-US" sz="1100" b="1" i="0" dirty="0" smtClean="0"/>
              <a:t>Zone Program Integrity</a:t>
            </a:r>
            <a:r>
              <a:rPr lang="en-US" sz="1100" b="1" i="0" baseline="0" dirty="0" smtClean="0"/>
              <a:t> Contractors</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1" i="0" baseline="0" dirty="0" smtClean="0"/>
              <a:t>DOJ – Department of Justice</a:t>
            </a:r>
            <a:endParaRPr lang="en-US" sz="1100" b="1" i="0" dirty="0" smtClean="0"/>
          </a:p>
          <a:p>
            <a:pPr marL="285750" lvl="0" indent="-285750">
              <a:spcAft>
                <a:spcPts val="1200"/>
              </a:spcAft>
              <a:buFont typeface="Arial" pitchFamily="34" charset="0"/>
              <a:buNone/>
            </a:pPr>
            <a:r>
              <a:rPr lang="en-US" sz="1100" b="1" i="0" dirty="0" smtClean="0">
                <a:latin typeface="Arial" pitchFamily="34" charset="0"/>
                <a:cs typeface="Arial" pitchFamily="34" charset="0"/>
              </a:rPr>
              <a:t>HEAT</a:t>
            </a:r>
            <a:r>
              <a:rPr lang="en-US" sz="1100" b="1" i="0" baseline="0" dirty="0" smtClean="0"/>
              <a:t> –</a:t>
            </a:r>
            <a:r>
              <a:rPr lang="en-US" sz="1100" b="1" i="0" dirty="0" smtClean="0">
                <a:latin typeface="Arial" pitchFamily="34" charset="0"/>
                <a:cs typeface="Arial" pitchFamily="34" charset="0"/>
              </a:rPr>
              <a:t> Health Care Fraud Prevention and Enforcement Action Team” </a:t>
            </a:r>
          </a:p>
          <a:p>
            <a:pPr marL="285750" lvl="0" indent="-285750">
              <a:buFont typeface="Arial" pitchFamily="34" charset="0"/>
              <a:buChar char="•"/>
            </a:pPr>
            <a:endParaRPr lang="en-US" sz="1050" i="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b="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100" b="1" dirty="0" smtClean="0"/>
              <a:t/>
            </a:r>
            <a:br>
              <a:rPr lang="en-US" sz="1100" b="1" dirty="0" smtClean="0"/>
            </a:br>
            <a:endParaRPr lang="en-US" sz="1100" b="1" dirty="0" smtClean="0"/>
          </a:p>
          <a:p>
            <a:endParaRPr lang="en-US" sz="1100" b="1" dirty="0" smtClean="0"/>
          </a:p>
          <a:p>
            <a:pPr marL="285750" lvl="0" indent="-285750">
              <a:buFont typeface="Arial" pitchFamily="34" charset="0"/>
              <a:buNone/>
            </a:pPr>
            <a:endParaRPr lang="en-US" sz="11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
            </a:r>
            <a:br>
              <a:rPr lang="en-US" b="1" dirty="0" smtClean="0"/>
            </a:br>
            <a:endParaRPr lang="en-US" b="1" dirty="0" smtClean="0"/>
          </a:p>
          <a:p>
            <a:endParaRPr lang="en-US" b="1" dirty="0" smtClean="0"/>
          </a:p>
        </p:txBody>
      </p:sp>
      <p:sp>
        <p:nvSpPr>
          <p:cNvPr id="4" name="Slide Number Placeholder 3"/>
          <p:cNvSpPr>
            <a:spLocks noGrp="1"/>
          </p:cNvSpPr>
          <p:nvPr>
            <p:ph type="sldNum" sz="quarter" idx="10"/>
          </p:nvPr>
        </p:nvSpPr>
        <p:spPr/>
        <p:txBody>
          <a:bodyPr/>
          <a:lstStyle/>
          <a:p>
            <a:fld id="{9A043750-E996-8941-A9F0-F0952D210B46}" type="slidenum">
              <a:rPr lang="en-US" smtClean="0"/>
              <a:pPr/>
              <a:t>50</a:t>
            </a:fld>
            <a:endParaRPr lang="en-US" dirty="0"/>
          </a:p>
        </p:txBody>
      </p:sp>
    </p:spTree>
    <p:extLst>
      <p:ext uri="{BB962C8B-B14F-4D97-AF65-F5344CB8AC3E}">
        <p14:creationId xmlns:p14="http://schemas.microsoft.com/office/powerpoint/2010/main" xmlns="" val="12712483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latin typeface="Arial" pitchFamily="34" charset="0"/>
                <a:cs typeface="Arial" pitchFamily="34" charset="0"/>
              </a:rPr>
              <a:t>Read slide, and at appropriate places</a:t>
            </a:r>
            <a:r>
              <a:rPr lang="en-US" b="0" i="0" baseline="0" dirty="0" smtClean="0">
                <a:latin typeface="Arial" pitchFamily="34" charset="0"/>
                <a:cs typeface="Arial" pitchFamily="34" charset="0"/>
              </a:rPr>
              <a:t> read:</a:t>
            </a:r>
            <a:endParaRPr lang="en-US" b="0" i="0" dirty="0" smtClean="0">
              <a:latin typeface="Arial" pitchFamily="34" charset="0"/>
              <a:cs typeface="Arial" pitchFamily="34" charset="0"/>
            </a:endParaRPr>
          </a:p>
          <a:p>
            <a:endParaRPr lang="en-US" b="1" i="0" dirty="0" smtClean="0">
              <a:latin typeface="Arial" pitchFamily="34" charset="0"/>
              <a:cs typeface="Arial" pitchFamily="34" charset="0"/>
            </a:endParaRPr>
          </a:p>
          <a:p>
            <a:r>
              <a:rPr lang="en-US" b="0" i="0" dirty="0" smtClean="0">
                <a:latin typeface="Arial" pitchFamily="34" charset="0"/>
                <a:cs typeface="Arial" pitchFamily="34" charset="0"/>
              </a:rPr>
              <a:t>Appropriate Medicare Contractor-</a:t>
            </a:r>
            <a:r>
              <a:rPr lang="en-US" b="1" i="0" dirty="0" smtClean="0">
                <a:latin typeface="Arial" pitchFamily="34" charset="0"/>
                <a:cs typeface="Arial" pitchFamily="34" charset="0"/>
              </a:rPr>
              <a:t>”for re-education”</a:t>
            </a:r>
          </a:p>
          <a:p>
            <a:endParaRPr lang="en-US" i="0" dirty="0" smtClean="0">
              <a:latin typeface="Arial" pitchFamily="34" charset="0"/>
              <a:cs typeface="Arial" pitchFamily="34" charset="0"/>
            </a:endParaRPr>
          </a:p>
          <a:p>
            <a:endParaRPr lang="en-US" i="0" dirty="0" smtClean="0">
              <a:latin typeface="Arial" pitchFamily="34" charset="0"/>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smtClean="0">
                <a:latin typeface="Arial" pitchFamily="34" charset="0"/>
                <a:cs typeface="Arial" pitchFamily="34" charset="0"/>
              </a:rPr>
              <a:t>May take concurrent action to “</a:t>
            </a:r>
            <a:r>
              <a:rPr lang="en-US" b="1" i="0" dirty="0" smtClean="0">
                <a:latin typeface="Arial" pitchFamily="34" charset="0"/>
                <a:cs typeface="Arial" pitchFamily="34" charset="0"/>
              </a:rPr>
              <a:t>minimize the potential loss to the Medicare Trust Fund”</a:t>
            </a:r>
          </a:p>
          <a:p>
            <a:r>
              <a:rPr lang="en-US" i="0" dirty="0" smtClean="0">
                <a:latin typeface="Arial" pitchFamily="34" charset="0"/>
                <a:cs typeface="Arial" pitchFamily="34" charset="0"/>
              </a:rPr>
              <a:t>And then “</a:t>
            </a:r>
            <a:r>
              <a:rPr lang="en-US" b="1" i="0" dirty="0" smtClean="0">
                <a:latin typeface="Arial" pitchFamily="34" charset="0"/>
                <a:cs typeface="Arial" pitchFamily="34" charset="0"/>
              </a:rPr>
              <a:t>Appropriate action varies from case to case”</a:t>
            </a:r>
          </a:p>
          <a:p>
            <a:endParaRPr lang="en-US" i="0" dirty="0" smtClean="0">
              <a:latin typeface="Arial" pitchFamily="34" charset="0"/>
              <a:cs typeface="Arial" pitchFamily="34" charset="0"/>
            </a:endParaRPr>
          </a:p>
          <a:p>
            <a:r>
              <a:rPr lang="en-US" i="0" dirty="0" smtClean="0">
                <a:latin typeface="Arial" pitchFamily="34" charset="0"/>
                <a:cs typeface="Arial" pitchFamily="34" charset="0"/>
              </a:rPr>
              <a:t>Source materials:  (FYI only-don’t read)</a:t>
            </a:r>
          </a:p>
          <a:p>
            <a:r>
              <a:rPr lang="en-US" i="0" dirty="0" smtClean="0">
                <a:latin typeface="Arial" pitchFamily="34" charset="0"/>
                <a:cs typeface="Arial" pitchFamily="34" charset="0"/>
              </a:rPr>
              <a:t>PSCs/ZPICs do not have authority with MA Plans. MA Plans address any fraud and abuse issues with their providers.</a:t>
            </a:r>
          </a:p>
          <a:p>
            <a:r>
              <a:rPr lang="en-US" i="0" dirty="0" smtClean="0">
                <a:latin typeface="Arial" pitchFamily="34" charset="0"/>
                <a:cs typeface="Arial" pitchFamily="34" charset="0"/>
              </a:rPr>
              <a:t>Please refer to the Internet-Only Manual, Publication 100-16, Medicare Managed Care Manual, on the CMS website for more information</a:t>
            </a:r>
          </a:p>
          <a:p>
            <a:r>
              <a:rPr lang="en-US" i="0" dirty="0" smtClean="0">
                <a:latin typeface="Arial" pitchFamily="34" charset="0"/>
                <a:cs typeface="Arial" pitchFamily="34" charset="0"/>
              </a:rPr>
              <a:t>http://coburn.senate.gov/public/index.cfm?a=Files.Serve&amp;File_id=48425bf8-4c57-4b95-b2e7-83ff1f4fb694  </a:t>
            </a:r>
            <a:r>
              <a:rPr lang="en-US" sz="1200" i="0" kern="1200" baseline="0" dirty="0" smtClean="0">
                <a:solidFill>
                  <a:schemeClr val="tx1"/>
                </a:solidFill>
                <a:latin typeface="+mn-lt"/>
                <a:ea typeface="+mn-ea"/>
                <a:cs typeface="+mn-cs"/>
              </a:rPr>
              <a:t>investigate potential fraud and abuse in Medicare’s FFS program. CMS is in the process of</a:t>
            </a:r>
          </a:p>
          <a:p>
            <a:r>
              <a:rPr lang="en-US" sz="1200" i="0" kern="1200" baseline="0" dirty="0" smtClean="0">
                <a:solidFill>
                  <a:schemeClr val="tx1"/>
                </a:solidFill>
                <a:latin typeface="+mn-lt"/>
                <a:ea typeface="+mn-ea"/>
                <a:cs typeface="+mn-cs"/>
              </a:rPr>
              <a:t>transitioning the PSC benefit integrity activities to zone program integrity contractors (ZPICs).38</a:t>
            </a:r>
          </a:p>
          <a:p>
            <a:r>
              <a:rPr lang="en-US" sz="1200" i="0" kern="1200" baseline="0" dirty="0" smtClean="0">
                <a:solidFill>
                  <a:schemeClr val="tx1"/>
                </a:solidFill>
                <a:latin typeface="+mn-lt"/>
                <a:ea typeface="+mn-ea"/>
                <a:cs typeface="+mn-cs"/>
              </a:rPr>
              <a:t>Once fully operational, ZPICs are expected to perform benefit integrity activities for Medicare</a:t>
            </a:r>
          </a:p>
          <a:p>
            <a:r>
              <a:rPr lang="en-US" sz="1200" i="0" kern="1200" baseline="0" dirty="0" smtClean="0">
                <a:solidFill>
                  <a:schemeClr val="tx1"/>
                </a:solidFill>
                <a:latin typeface="+mn-lt"/>
                <a:ea typeface="+mn-ea"/>
                <a:cs typeface="+mn-cs"/>
              </a:rPr>
              <a:t>Parts A, B, C, and D</a:t>
            </a:r>
            <a:endParaRPr lang="en-US" i="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51</a:t>
            </a:fld>
            <a:endParaRPr lang="en-US" dirty="0"/>
          </a:p>
        </p:txBody>
      </p:sp>
    </p:spTree>
    <p:extLst>
      <p:ext uri="{BB962C8B-B14F-4D97-AF65-F5344CB8AC3E}">
        <p14:creationId xmlns:p14="http://schemas.microsoft.com/office/powerpoint/2010/main" xmlns="" val="12712483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aseline="0" dirty="0" smtClean="0"/>
              <a:t>Read this, not slide:</a:t>
            </a:r>
          </a:p>
          <a:p>
            <a:pPr defTabSz="465887">
              <a:defRPr/>
            </a:pPr>
            <a:r>
              <a:rPr lang="en-US" i="0" baseline="0" dirty="0" smtClean="0"/>
              <a:t>“-</a:t>
            </a:r>
            <a:r>
              <a:rPr lang="en-US" b="1" i="0" u="sng" baseline="0" dirty="0" smtClean="0"/>
              <a:t>Protects</a:t>
            </a:r>
            <a:r>
              <a:rPr lang="en-US" b="1" i="0" baseline="0" dirty="0" smtClean="0"/>
              <a:t> the integrity of HHS programs, including Medicare</a:t>
            </a:r>
          </a:p>
          <a:p>
            <a:pPr defTabSz="465887">
              <a:defRPr/>
            </a:pPr>
            <a:r>
              <a:rPr lang="en-US" b="1" i="0" baseline="0" dirty="0" smtClean="0"/>
              <a:t>-Carries out its duties thru a nationwide network of </a:t>
            </a:r>
            <a:r>
              <a:rPr lang="en-US" b="1" i="0" u="sng" baseline="0" dirty="0" smtClean="0"/>
              <a:t>audits, investigations, inspections </a:t>
            </a:r>
            <a:r>
              <a:rPr lang="en-US" b="1" i="0" baseline="0" dirty="0" smtClean="0"/>
              <a:t>and other related functions</a:t>
            </a:r>
          </a:p>
          <a:p>
            <a:pPr defTabSz="465887">
              <a:defRPr/>
            </a:pPr>
            <a:r>
              <a:rPr lang="en-US" b="1" i="0" baseline="0" dirty="0" smtClean="0"/>
              <a:t>-Possesses the authority to </a:t>
            </a:r>
            <a:r>
              <a:rPr lang="en-US" b="1" i="0" u="sng" baseline="0" dirty="0" smtClean="0"/>
              <a:t>exclude</a:t>
            </a:r>
            <a:r>
              <a:rPr lang="en-US" b="1" i="0" baseline="0" dirty="0" smtClean="0"/>
              <a:t> individuals and entities and impose </a:t>
            </a:r>
            <a:r>
              <a:rPr lang="en-US" b="1" i="0" u="sng" baseline="0" dirty="0" smtClean="0"/>
              <a:t>penalties.</a:t>
            </a:r>
            <a:r>
              <a:rPr lang="en-US" b="1" i="0" u="none" baseline="0" dirty="0" smtClean="0"/>
              <a:t>”</a:t>
            </a:r>
          </a:p>
          <a:p>
            <a:pPr defTabSz="465887">
              <a:defRPr/>
            </a:pPr>
            <a:endParaRPr lang="en-US" i="0" baseline="0" dirty="0" smtClean="0"/>
          </a:p>
          <a:p>
            <a:pPr defTabSz="465887">
              <a:defRPr/>
            </a:pPr>
            <a:endParaRPr lang="en-US" i="0" baseline="0" dirty="0" smtClean="0"/>
          </a:p>
          <a:p>
            <a:pPr defTabSz="465887">
              <a:defRPr/>
            </a:pPr>
            <a:r>
              <a:rPr lang="en-US" i="0" baseline="0" dirty="0" smtClean="0"/>
              <a:t>And at end of the slide read: “</a:t>
            </a:r>
            <a:r>
              <a:rPr lang="en-US" b="1" i="0" dirty="0" smtClean="0"/>
              <a:t>The </a:t>
            </a:r>
            <a:r>
              <a:rPr lang="en-US" b="1" i="0" u="none" baseline="0" dirty="0" smtClean="0"/>
              <a:t>OIG</a:t>
            </a:r>
            <a:r>
              <a:rPr lang="en-US" b="1" i="0" dirty="0" smtClean="0"/>
              <a:t> provides education, compliance guidelines, advisory opinions, and training at </a:t>
            </a:r>
            <a:r>
              <a:rPr lang="en-US" b="1" i="0" u="sng" dirty="0" smtClean="0">
                <a:hlinkClick r:id="rId3"/>
              </a:rPr>
              <a:t>http://oig.hhs.gov/compliance</a:t>
            </a:r>
            <a:r>
              <a:rPr lang="en-US" b="1" i="0" dirty="0" smtClean="0"/>
              <a:t> on the Internet.”</a:t>
            </a:r>
          </a:p>
          <a:p>
            <a:endParaRPr lang="en-US" i="0" dirty="0" smtClean="0"/>
          </a:p>
          <a:p>
            <a:endParaRPr lang="en-US" i="0" dirty="0" smtClean="0"/>
          </a:p>
          <a:p>
            <a:r>
              <a:rPr lang="en-US" i="0" dirty="0" smtClean="0"/>
              <a:t>Source:</a:t>
            </a:r>
          </a:p>
          <a:p>
            <a:r>
              <a:rPr lang="en-US" i="0" baseline="0" dirty="0" smtClean="0"/>
              <a:t>Web-Based Training</a:t>
            </a:r>
            <a:endParaRPr lang="en-US" i="0" dirty="0" smtClean="0"/>
          </a:p>
          <a:p>
            <a:endParaRPr lang="en-US" i="0" dirty="0" smtClean="0"/>
          </a:p>
          <a:p>
            <a:r>
              <a:rPr lang="en-US" i="0" dirty="0" smtClean="0"/>
              <a:t>FYI;</a:t>
            </a:r>
            <a:r>
              <a:rPr lang="en-US" i="0" baseline="0" dirty="0" smtClean="0"/>
              <a:t> don’t read:</a:t>
            </a:r>
            <a:endParaRPr lang="en-US" i="0" dirty="0" smtClean="0"/>
          </a:p>
          <a:p>
            <a:r>
              <a:rPr lang="en-US" i="0" dirty="0" smtClean="0"/>
              <a:t>http://oig.hhs.gov/publications/docs/semiannual/2010/semiannual_spring2010.pdf  Our health care oversight activities also continue to review Medicare and Medicaid contractors, prescription drug fraud, and Medicare Advantage </a:t>
            </a:r>
            <a:endParaRPr lang="en-US" i="0"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52</a:t>
            </a:fld>
            <a:endParaRPr lang="en-US" dirty="0"/>
          </a:p>
        </p:txBody>
      </p:sp>
    </p:spTree>
    <p:extLst>
      <p:ext uri="{BB962C8B-B14F-4D97-AF65-F5344CB8AC3E}">
        <p14:creationId xmlns:p14="http://schemas.microsoft.com/office/powerpoint/2010/main" xmlns="" val="12712483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smtClean="0"/>
              <a:t>Read slide.</a:t>
            </a:r>
          </a:p>
          <a:p>
            <a:pPr defTabSz="465887">
              <a:defRPr/>
            </a:pPr>
            <a:endParaRPr lang="en-US" dirty="0" smtClean="0"/>
          </a:p>
          <a:p>
            <a:pPr defTabSz="465887">
              <a:defRPr/>
            </a:pPr>
            <a:r>
              <a:rPr lang="en-US" dirty="0" smtClean="0"/>
              <a:t>Make sure to</a:t>
            </a:r>
            <a:r>
              <a:rPr lang="en-US" baseline="0" dirty="0" smtClean="0"/>
              <a:t> emphasize Federal government programs—(not just health care)</a:t>
            </a:r>
          </a:p>
          <a:p>
            <a:pPr defTabSz="465887">
              <a:defRPr/>
            </a:pPr>
            <a:endParaRPr lang="en-US" baseline="0" dirty="0" smtClean="0"/>
          </a:p>
          <a:p>
            <a:pPr defTabSz="465887">
              <a:defRPr/>
            </a:pPr>
            <a:r>
              <a:rPr lang="en-US" baseline="0" dirty="0" smtClean="0"/>
              <a:t>Transition to HEAT on next page.</a:t>
            </a:r>
            <a:endParaRPr lang="en-US" dirty="0" smtClean="0"/>
          </a:p>
          <a:p>
            <a:pPr defTabSz="465887">
              <a:defRPr/>
            </a:pPr>
            <a:endParaRPr lang="en-US"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53</a:t>
            </a:fld>
            <a:endParaRPr lang="en-US" dirty="0"/>
          </a:p>
        </p:txBody>
      </p:sp>
    </p:spTree>
    <p:extLst>
      <p:ext uri="{BB962C8B-B14F-4D97-AF65-F5344CB8AC3E}">
        <p14:creationId xmlns:p14="http://schemas.microsoft.com/office/powerpoint/2010/main" xmlns="" val="12712483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i="0" dirty="0" smtClean="0"/>
              <a:t>Start with</a:t>
            </a:r>
            <a:r>
              <a:rPr lang="en-US" i="0" baseline="0" dirty="0" smtClean="0"/>
              <a:t> the following:</a:t>
            </a:r>
          </a:p>
          <a:p>
            <a:pPr defTabSz="465887">
              <a:defRPr/>
            </a:pPr>
            <a:r>
              <a:rPr lang="en-US" i="0" baseline="0" dirty="0" smtClean="0"/>
              <a:t>“</a:t>
            </a:r>
            <a:r>
              <a:rPr lang="en-US" b="1" i="0" dirty="0" smtClean="0"/>
              <a:t>The DOJ and </a:t>
            </a:r>
            <a:r>
              <a:rPr lang="en-US" b="1" i="0" u="none" baseline="0" dirty="0" smtClean="0"/>
              <a:t>HHS</a:t>
            </a:r>
            <a:r>
              <a:rPr lang="en-US" b="1" i="0" dirty="0" smtClean="0"/>
              <a:t> established HEAT to build and strengthen existing programs to combat Medicare fraud while investing new resources and technology to prevent fraud and abuse. HEAT efforts have included expansion of the DOJ-HHS Medicare Fraud Strike Force that has been successful in fighting fraud.” </a:t>
            </a:r>
          </a:p>
          <a:p>
            <a:pPr defTabSz="465887">
              <a:defRPr/>
            </a:pPr>
            <a:endParaRPr lang="en-US" b="0" i="0" dirty="0" smtClean="0"/>
          </a:p>
          <a:p>
            <a:pPr defTabSz="465887">
              <a:defRPr/>
            </a:pPr>
            <a:r>
              <a:rPr lang="en-US" b="0" i="0" dirty="0" smtClean="0"/>
              <a:t>Read slide</a:t>
            </a:r>
            <a:r>
              <a:rPr lang="en-US" b="0" i="0" baseline="0" dirty="0" smtClean="0"/>
              <a:t> but instead of the last bullet, read “</a:t>
            </a:r>
            <a:r>
              <a:rPr lang="en-US" b="1" i="0" dirty="0" smtClean="0"/>
              <a:t>HEAT created the Stop Medicare Fraud website, which provides information about how to identify and protect against Medicare fraud and how to report it. For more information, visit </a:t>
            </a:r>
            <a:r>
              <a:rPr lang="en-US" b="1" i="0" u="sng" dirty="0" smtClean="0">
                <a:hlinkClick r:id="rId3"/>
              </a:rPr>
              <a:t>http://www.stopmedicarefraud.gov/heattaskforce</a:t>
            </a:r>
            <a:r>
              <a:rPr lang="en-US" b="1" i="0" dirty="0" smtClean="0"/>
              <a:t> on the Internet.”</a:t>
            </a:r>
          </a:p>
          <a:p>
            <a:pPr defTabSz="465887">
              <a:defRPr/>
            </a:pPr>
            <a:endParaRPr lang="en-US" i="0" dirty="0" smtClean="0"/>
          </a:p>
          <a:p>
            <a:endParaRPr lang="en-US" i="0" dirty="0" smtClean="0"/>
          </a:p>
          <a:p>
            <a:r>
              <a:rPr lang="en-US" i="0" dirty="0" smtClean="0"/>
              <a:t>Source:</a:t>
            </a:r>
          </a:p>
          <a:p>
            <a:r>
              <a:rPr lang="en-US" i="0" baseline="0" dirty="0" smtClean="0"/>
              <a:t>Web-Based Training</a:t>
            </a:r>
            <a:endParaRPr lang="en-US" i="0"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slide.</a:t>
            </a:r>
            <a:endParaRPr lang="en-US"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smtClean="0">
                <a:latin typeface="Arial" pitchFamily="34" charset="0"/>
                <a:cs typeface="Arial" pitchFamily="34" charset="0"/>
              </a:rPr>
              <a:t>Read this instead of slide: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smtClean="0">
                <a:latin typeface="Arial" pitchFamily="34" charset="0"/>
                <a:cs typeface="Arial" pitchFamily="34" charset="0"/>
              </a:rPr>
              <a:t/>
            </a:r>
            <a:br>
              <a:rPr lang="en-US" i="0" dirty="0" smtClean="0">
                <a:latin typeface="Arial" pitchFamily="34" charset="0"/>
                <a:cs typeface="Arial" pitchFamily="34" charset="0"/>
              </a:rPr>
            </a:br>
            <a:r>
              <a:rPr lang="en-US" i="0" dirty="0" smtClean="0">
                <a:latin typeface="Arial" pitchFamily="34" charset="0"/>
                <a:cs typeface="Arial" pitchFamily="34" charset="0"/>
              </a:rPr>
              <a:t>“</a:t>
            </a:r>
            <a:r>
              <a:rPr lang="en-US" b="1" i="0" dirty="0" smtClean="0">
                <a:latin typeface="Arial" pitchFamily="34" charset="0"/>
                <a:cs typeface="Arial" pitchFamily="34" charset="0"/>
              </a:rPr>
              <a:t>The OIG maintains a hotline that accepts and reviews tips from all sources.”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i="0" dirty="0" smtClean="0">
              <a:latin typeface="Arial" pitchFamily="34" charset="0"/>
              <a:cs typeface="Arial" pitchFamily="34" charset="0"/>
            </a:endParaRPr>
          </a:p>
          <a:p>
            <a:pPr marL="285750" lvl="0" indent="-285750"/>
            <a:r>
              <a:rPr lang="en-US" b="1" i="0" dirty="0" smtClean="0">
                <a:latin typeface="Arial" pitchFamily="34" charset="0"/>
                <a:cs typeface="Arial" pitchFamily="34" charset="0"/>
              </a:rPr>
              <a:t>“No information is entered in OIG records that could trace the complaint.</a:t>
            </a:r>
          </a:p>
          <a:p>
            <a:pPr marL="742950" lvl="1" indent="-285750">
              <a:buFont typeface="Courier New" pitchFamily="49" charset="0"/>
              <a:buChar char="o"/>
            </a:pPr>
            <a:r>
              <a:rPr lang="en-US" b="1" i="0" dirty="0" smtClean="0">
                <a:latin typeface="Arial" pitchFamily="34" charset="0"/>
                <a:cs typeface="Arial" pitchFamily="34" charset="0"/>
              </a:rPr>
              <a:t>In many cases, however, the lack of contact information for the source prevents a comprehensive review of the complaint.”</a:t>
            </a:r>
          </a:p>
          <a:p>
            <a:endParaRPr lang="en-US" i="0" dirty="0" smtClean="0"/>
          </a:p>
          <a:p>
            <a:r>
              <a:rPr lang="en-US" i="0" dirty="0" smtClean="0"/>
              <a:t>Transition to next page by saying: </a:t>
            </a:r>
            <a:r>
              <a:rPr lang="en-US" i="0" baseline="0" dirty="0" smtClean="0"/>
              <a:t> “</a:t>
            </a:r>
            <a:r>
              <a:rPr lang="en-US" b="1" i="0" baseline="0" dirty="0" smtClean="0"/>
              <a:t>And now let’s review the numerous ways one can report suspected fraud and abuse to the OIG.”</a:t>
            </a:r>
            <a:endParaRPr lang="en-US" b="1" i="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56</a:t>
            </a:fld>
            <a:endParaRPr lang="en-US" dirty="0"/>
          </a:p>
        </p:txBody>
      </p:sp>
    </p:spTree>
    <p:extLst>
      <p:ext uri="{BB962C8B-B14F-4D97-AF65-F5344CB8AC3E}">
        <p14:creationId xmlns:p14="http://schemas.microsoft.com/office/powerpoint/2010/main" xmlns="" val="12712483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a:t>
            </a:r>
          </a:p>
          <a:p>
            <a:r>
              <a:rPr lang="en-US" dirty="0" smtClean="0"/>
              <a:t>“</a:t>
            </a:r>
            <a:r>
              <a:rPr lang="en-US" b="1" dirty="0" smtClean="0"/>
              <a:t>AND THE THIRD</a:t>
            </a:r>
            <a:r>
              <a:rPr lang="en-US" b="1" baseline="0" dirty="0" smtClean="0"/>
              <a:t> PRE-ASSESSMENT QUESTION WAS HOW TO CONTACT THE OIG. LET’S REVIEW HOW….”</a:t>
            </a:r>
          </a:p>
          <a:p>
            <a:endParaRPr lang="en-US" b="1" baseline="0" dirty="0" smtClean="0"/>
          </a:p>
          <a:p>
            <a:r>
              <a:rPr lang="en-US" dirty="0" smtClean="0"/>
              <a:t> Then read</a:t>
            </a:r>
            <a:r>
              <a:rPr lang="en-US" baseline="0" dirty="0" smtClean="0"/>
              <a:t> the slide.</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A043750-E996-8941-A9F0-F0952D210B46}" type="slidenum">
              <a:rPr lang="en-US" smtClean="0"/>
              <a:pPr/>
              <a:t>57</a:t>
            </a:fld>
            <a:endParaRPr lang="en-US" dirty="0"/>
          </a:p>
        </p:txBody>
      </p:sp>
    </p:spTree>
    <p:extLst>
      <p:ext uri="{BB962C8B-B14F-4D97-AF65-F5344CB8AC3E}">
        <p14:creationId xmlns:p14="http://schemas.microsoft.com/office/powerpoint/2010/main" xmlns="" val="12712483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i="0" dirty="0" smtClean="0"/>
              <a:t>Say:</a:t>
            </a:r>
            <a:r>
              <a:rPr lang="en-US" b="0" i="0" baseline="0" dirty="0" smtClean="0"/>
              <a:t> </a:t>
            </a:r>
            <a:r>
              <a:rPr lang="en-US" b="1" i="0" baseline="0" dirty="0" smtClean="0"/>
              <a:t>“</a:t>
            </a:r>
            <a:r>
              <a:rPr lang="en-US" b="1" i="0" dirty="0" smtClean="0"/>
              <a:t>In addition to the OIG, there</a:t>
            </a:r>
            <a:r>
              <a:rPr lang="en-US" b="1" i="0" baseline="0" dirty="0" smtClean="0"/>
              <a:t> are other ways to report fraud complaints.”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i="0" baseline="0" dirty="0" smtClean="0"/>
              <a:t>Read slide.</a:t>
            </a:r>
            <a:endParaRPr lang="en-US"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0" baseline="0" dirty="0" smtClean="0"/>
              <a:t>And explain that for Carrier, MAC, etc, must look up the number of the appropriate contractor.</a:t>
            </a:r>
            <a:endParaRPr lang="en-US" i="0" dirty="0" smtClean="0"/>
          </a:p>
          <a:p>
            <a:endParaRPr lang="en-US" i="0"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Read the question</a:t>
            </a:r>
            <a:r>
              <a:rPr lang="en-US" baseline="0" dirty="0" smtClean="0"/>
              <a:t> and answer choices.</a:t>
            </a:r>
            <a:endParaRPr lang="en-US" dirty="0" smtClean="0"/>
          </a:p>
          <a:p>
            <a:endParaRPr lang="en-US" dirty="0" smtClean="0"/>
          </a:p>
          <a:p>
            <a:r>
              <a:rPr lang="en-US" dirty="0" smtClean="0"/>
              <a:t>Question</a:t>
            </a:r>
            <a:r>
              <a:rPr lang="en-US" baseline="0" dirty="0" smtClean="0"/>
              <a:t> 10.</a:t>
            </a:r>
            <a:endParaRPr lang="en-US" dirty="0" smtClean="0"/>
          </a:p>
          <a:p>
            <a:endParaRPr lang="en-US" dirty="0" smtClean="0"/>
          </a:p>
          <a:p>
            <a:r>
              <a:rPr lang="en-US" dirty="0" smtClean="0"/>
              <a:t>Answer </a:t>
            </a:r>
            <a:r>
              <a:rPr lang="en-US" b="1" dirty="0" smtClean="0"/>
              <a:t>1. True</a:t>
            </a:r>
            <a:endParaRPr lang="en-US" dirty="0" smtClean="0"/>
          </a:p>
          <a:p>
            <a:endParaRPr lang="en-US" dirty="0" smtClean="0"/>
          </a:p>
          <a:p>
            <a:r>
              <a:rPr lang="en-US" dirty="0" smtClean="0"/>
              <a:t>Source:</a:t>
            </a:r>
          </a:p>
          <a:p>
            <a:r>
              <a:rPr lang="en-US" dirty="0" smtClean="0"/>
              <a:t>http://www.healthintegrity.org/html/contracts/medic/index.html</a:t>
            </a:r>
            <a:endParaRPr lang="en-US"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dirty="0" smtClean="0"/>
              <a:t>Read the question and allow </a:t>
            </a:r>
            <a:r>
              <a:rPr lang="en-US" baseline="0" dirty="0" smtClean="0"/>
              <a:t>time </a:t>
            </a:r>
            <a:r>
              <a:rPr lang="en-US" dirty="0" smtClean="0"/>
              <a:t>for them to select the answer.</a:t>
            </a:r>
          </a:p>
          <a:p>
            <a:pPr defTabSz="465887">
              <a:defRPr/>
            </a:pPr>
            <a:endParaRPr lang="en-US" dirty="0" smtClean="0"/>
          </a:p>
          <a:p>
            <a:pPr defTabSz="465887">
              <a:defRPr/>
            </a:pPr>
            <a:r>
              <a:rPr lang="en-US" dirty="0" smtClean="0"/>
              <a:t>Correct Answer: A. </a:t>
            </a:r>
          </a:p>
          <a:p>
            <a:pPr defTabSz="465887">
              <a:defRPr/>
            </a:pPr>
            <a:endParaRPr lang="en-US" dirty="0" smtClean="0"/>
          </a:p>
          <a:p>
            <a:pPr defTabSz="465887">
              <a:defRPr/>
            </a:pPr>
            <a:endParaRPr lang="en-US"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solidFill>
                  <a:srgbClr val="000000"/>
                </a:solidFill>
              </a:rPr>
              <a:t>Read 1</a:t>
            </a:r>
            <a:r>
              <a:rPr lang="en-US" i="0" baseline="0" dirty="0" smtClean="0">
                <a:solidFill>
                  <a:srgbClr val="000000"/>
                </a:solidFill>
              </a:rPr>
              <a:t>st point, and then say “</a:t>
            </a:r>
            <a:r>
              <a:rPr lang="en-US" b="1" i="0" baseline="0" dirty="0" smtClean="0">
                <a:solidFill>
                  <a:srgbClr val="000000"/>
                </a:solidFill>
              </a:rPr>
              <a:t>associated with a Government-directed investigation.”</a:t>
            </a:r>
            <a:endParaRPr lang="en-US" b="1" i="0" dirty="0" smtClean="0">
              <a:solidFill>
                <a:srgbClr val="00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smtClean="0">
                <a:solidFill>
                  <a:srgbClr val="000000"/>
                </a:solidFill>
              </a:rPr>
              <a:t>For 2</a:t>
            </a:r>
            <a:r>
              <a:rPr lang="en-US" i="0" baseline="0" dirty="0" smtClean="0">
                <a:solidFill>
                  <a:srgbClr val="000000"/>
                </a:solidFill>
              </a:rPr>
              <a:t>nd</a:t>
            </a:r>
            <a:r>
              <a:rPr lang="en-US" i="0" dirty="0" smtClean="0">
                <a:solidFill>
                  <a:srgbClr val="000000"/>
                </a:solidFill>
              </a:rPr>
              <a:t> point read: “</a:t>
            </a:r>
            <a:r>
              <a:rPr lang="en-US" b="1" i="0" dirty="0" smtClean="0">
                <a:solidFill>
                  <a:srgbClr val="000000"/>
                </a:solidFill>
                <a:latin typeface="Arial" pitchFamily="34" charset="0"/>
                <a:cs typeface="Arial" pitchFamily="34" charset="0"/>
              </a:rPr>
              <a:t>The OIG will work cooperatively with providers who are forthcoming, thorough, and transparent in their disclosures in resolving these matters.”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i="0" dirty="0" smtClean="0">
              <a:solidFill>
                <a:srgbClr val="000000"/>
              </a:solidFill>
              <a:latin typeface="Arial" pitchFamily="34" charset="0"/>
              <a:cs typeface="Arial" pitchFamily="34" charset="0"/>
            </a:endParaRPr>
          </a:p>
          <a:p>
            <a:r>
              <a:rPr lang="en-US" b="0" i="0" dirty="0" smtClean="0">
                <a:solidFill>
                  <a:srgbClr val="000000"/>
                </a:solidFill>
                <a:latin typeface="Arial" pitchFamily="34" charset="0"/>
                <a:cs typeface="Arial" pitchFamily="34" charset="0"/>
              </a:rPr>
              <a:t>Then</a:t>
            </a:r>
            <a:r>
              <a:rPr lang="en-US" b="0" i="0" baseline="0" dirty="0" smtClean="0">
                <a:solidFill>
                  <a:srgbClr val="000000"/>
                </a:solidFill>
                <a:latin typeface="Arial" pitchFamily="34" charset="0"/>
                <a:cs typeface="Arial" pitchFamily="34" charset="0"/>
              </a:rPr>
              <a:t> say:</a:t>
            </a:r>
            <a:endParaRPr lang="en-US" i="0" dirty="0" smtClean="0">
              <a:solidFill>
                <a:srgbClr val="000000"/>
              </a:solidFill>
            </a:endParaRPr>
          </a:p>
          <a:p>
            <a:r>
              <a:rPr lang="en-US" i="0" dirty="0" smtClean="0">
                <a:solidFill>
                  <a:srgbClr val="000000"/>
                </a:solidFill>
              </a:rPr>
              <a:t>“</a:t>
            </a:r>
            <a:r>
              <a:rPr lang="en-US" b="1" i="0" dirty="0" smtClean="0">
                <a:solidFill>
                  <a:srgbClr val="000000"/>
                </a:solidFill>
              </a:rPr>
              <a:t>While the OIG does not speak for the Department of Justice (DOJ) or other agencies, the OIG consults with these agencies, as appropriate, regarding the resolution of </a:t>
            </a:r>
            <a:r>
              <a:rPr lang="en-US" b="1" i="0" u="none" baseline="0" dirty="0" smtClean="0">
                <a:solidFill>
                  <a:srgbClr val="000000"/>
                </a:solidFill>
              </a:rPr>
              <a:t>SDP</a:t>
            </a:r>
            <a:r>
              <a:rPr lang="en-US" b="1" i="0" dirty="0" smtClean="0">
                <a:solidFill>
                  <a:srgbClr val="000000"/>
                </a:solidFill>
              </a:rPr>
              <a:t> issues. For more information, refer to </a:t>
            </a:r>
            <a:r>
              <a:rPr lang="en-US" b="0" i="0" u="none" dirty="0" smtClean="0">
                <a:solidFill>
                  <a:srgbClr val="000000"/>
                </a:solidFill>
                <a:hlinkClick r:id="rId3"/>
              </a:rPr>
              <a:t>http://oig.hhs.gov/compliance/self-disclosure-info</a:t>
            </a:r>
            <a:r>
              <a:rPr lang="en-US" b="1" i="0" u="none" baseline="0" dirty="0" smtClean="0">
                <a:solidFill>
                  <a:srgbClr val="000000"/>
                </a:solidFill>
              </a:rPr>
              <a:t> on the OIG website.</a:t>
            </a:r>
            <a:r>
              <a:rPr lang="en-US" b="1" i="0" u="none" dirty="0" smtClean="0">
                <a:solidFill>
                  <a:srgbClr val="000000"/>
                </a:solidFill>
              </a:rPr>
              <a:t>”</a:t>
            </a:r>
            <a:endParaRPr lang="en-US" b="1" i="0" dirty="0" smtClean="0">
              <a:solidFill>
                <a:srgbClr val="000000"/>
              </a:solidFill>
            </a:endParaRPr>
          </a:p>
          <a:p>
            <a:endParaRPr lang="en-US" b="1" i="0" dirty="0" smtClean="0">
              <a:solidFill>
                <a:srgbClr val="000000"/>
              </a:solidFill>
            </a:endParaRPr>
          </a:p>
          <a:p>
            <a:r>
              <a:rPr lang="en-US" b="0" i="0" dirty="0" smtClean="0">
                <a:solidFill>
                  <a:srgbClr val="000000"/>
                </a:solidFill>
              </a:rPr>
              <a:t>Source:</a:t>
            </a:r>
            <a:r>
              <a:rPr lang="en-US" b="0" i="0" baseline="0" dirty="0" smtClean="0">
                <a:solidFill>
                  <a:srgbClr val="000000"/>
                </a:solidFill>
              </a:rPr>
              <a:t> Web-Based Training</a:t>
            </a:r>
            <a:endParaRPr lang="en-US" b="0" i="0" dirty="0">
              <a:solidFill>
                <a:srgbClr val="000000"/>
              </a:solidFill>
            </a:endParaRPr>
          </a:p>
        </p:txBody>
      </p:sp>
      <p:sp>
        <p:nvSpPr>
          <p:cNvPr id="4" name="Slide Number Placeholder 3"/>
          <p:cNvSpPr>
            <a:spLocks noGrp="1"/>
          </p:cNvSpPr>
          <p:nvPr>
            <p:ph type="sldNum" sz="quarter" idx="10"/>
          </p:nvPr>
        </p:nvSpPr>
        <p:spPr/>
        <p:txBody>
          <a:bodyPr/>
          <a:lstStyle/>
          <a:p>
            <a:fld id="{9A043750-E996-8941-A9F0-F0952D210B46}" type="slidenum">
              <a:rPr lang="en-US" smtClean="0"/>
              <a:pPr/>
              <a:t>60</a:t>
            </a:fld>
            <a:endParaRPr lang="en-US" dirty="0"/>
          </a:p>
        </p:txBody>
      </p:sp>
    </p:spTree>
    <p:extLst>
      <p:ext uri="{BB962C8B-B14F-4D97-AF65-F5344CB8AC3E}">
        <p14:creationId xmlns:p14="http://schemas.microsoft.com/office/powerpoint/2010/main" xmlns="" val="12712483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i="0" dirty="0" smtClean="0"/>
              <a:t>Point out: Although this might look the</a:t>
            </a:r>
            <a:r>
              <a:rPr lang="en-US" i="0" baseline="0" dirty="0" smtClean="0"/>
              <a:t> same as previous slide, it’s not. That was OIG and this is CMS form.</a:t>
            </a:r>
          </a:p>
          <a:p>
            <a:endParaRPr lang="en-US" i="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smtClean="0"/>
              <a:t>For 1</a:t>
            </a:r>
            <a:r>
              <a:rPr lang="en-US" i="0" baseline="0" dirty="0" smtClean="0"/>
              <a:t>st</a:t>
            </a:r>
            <a:r>
              <a:rPr lang="en-US" i="0" dirty="0" smtClean="0"/>
              <a:t> point read: “</a:t>
            </a:r>
            <a:r>
              <a:rPr lang="en-US" b="1" i="0" dirty="0" smtClean="0">
                <a:latin typeface="Arial" pitchFamily="34" charset="0"/>
                <a:cs typeface="Arial" pitchFamily="34" charset="0"/>
              </a:rPr>
              <a:t>The  CMS Self-Referral Disclosure Protocol</a:t>
            </a:r>
            <a:r>
              <a:rPr lang="en-US" b="1" i="0" baseline="0" dirty="0" smtClean="0">
                <a:latin typeface="Arial" pitchFamily="34" charset="0"/>
                <a:cs typeface="Arial" pitchFamily="34" charset="0"/>
              </a:rPr>
              <a:t> e</a:t>
            </a:r>
            <a:r>
              <a:rPr lang="en-US" b="1" i="0" dirty="0" smtClean="0">
                <a:latin typeface="Arial" pitchFamily="34" charset="0"/>
                <a:cs typeface="Arial" pitchFamily="34" charset="0"/>
              </a:rPr>
              <a:t>nables health care providers and suppliers to self-disclose actual or potential violations of the Physician Self-Referral Law (Stark Law)-Referral Disclosure Protocol (SRDP).”</a:t>
            </a:r>
          </a:p>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smtClean="0">
                <a:latin typeface="Arial" pitchFamily="34" charset="0"/>
                <a:cs typeface="Arial" pitchFamily="34" charset="0"/>
              </a:rPr>
              <a:t>For 2</a:t>
            </a:r>
            <a:r>
              <a:rPr lang="en-US" i="0" baseline="0" dirty="0" smtClean="0">
                <a:latin typeface="Arial" pitchFamily="34" charset="0"/>
                <a:cs typeface="Arial" pitchFamily="34" charset="0"/>
              </a:rPr>
              <a:t>nd</a:t>
            </a:r>
            <a:r>
              <a:rPr lang="en-US" i="0" dirty="0" smtClean="0">
                <a:latin typeface="Arial" pitchFamily="34" charset="0"/>
                <a:cs typeface="Arial" pitchFamily="34" charset="0"/>
              </a:rPr>
              <a:t> point read: “</a:t>
            </a:r>
            <a:r>
              <a:rPr lang="en-US" b="1" i="0" dirty="0" smtClean="0">
                <a:latin typeface="Arial" pitchFamily="34" charset="0"/>
                <a:cs typeface="Arial" pitchFamily="34" charset="0"/>
              </a:rPr>
              <a:t>The SRDP cannot be used to obtain a CMS determination as to whether an actual or potential violation of the Physician Self-Referral Law (Stark Law) occurred.”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smtClean="0">
                <a:latin typeface="Arial" pitchFamily="34" charset="0"/>
                <a:cs typeface="Arial" pitchFamily="34" charset="0"/>
              </a:rPr>
              <a:t>For 3</a:t>
            </a:r>
            <a:r>
              <a:rPr lang="en-US" i="0" baseline="0" dirty="0" smtClean="0">
                <a:latin typeface="Arial" pitchFamily="34" charset="0"/>
                <a:cs typeface="Arial" pitchFamily="34" charset="0"/>
              </a:rPr>
              <a:t>rd</a:t>
            </a:r>
            <a:r>
              <a:rPr lang="en-US" i="0" dirty="0" smtClean="0">
                <a:latin typeface="Arial" pitchFamily="34" charset="0"/>
                <a:cs typeface="Arial" pitchFamily="34" charset="0"/>
              </a:rPr>
              <a:t> point read: “</a:t>
            </a:r>
            <a:r>
              <a:rPr lang="en-US" b="1" i="0" dirty="0" smtClean="0">
                <a:latin typeface="Arial" pitchFamily="34" charset="0"/>
                <a:cs typeface="Arial" pitchFamily="34" charset="0"/>
              </a:rPr>
              <a:t>A disclosing party should make a submission  to the SRDP</a:t>
            </a:r>
            <a:r>
              <a:rPr lang="en-US" b="1" i="0" dirty="0" smtClean="0">
                <a:solidFill>
                  <a:srgbClr val="00B050"/>
                </a:solidFill>
                <a:latin typeface="Arial" pitchFamily="34" charset="0"/>
                <a:cs typeface="Arial" pitchFamily="34" charset="0"/>
              </a:rPr>
              <a:t> </a:t>
            </a:r>
            <a:r>
              <a:rPr lang="en-US" b="1" i="0" dirty="0" smtClean="0">
                <a:latin typeface="Arial" pitchFamily="34" charset="0"/>
                <a:cs typeface="Arial" pitchFamily="34" charset="0"/>
              </a:rPr>
              <a:t>with the intention of resolving its overpayment liability exposure for the conduct it identified.”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i="0" dirty="0" smtClean="0">
              <a:latin typeface="Arial" pitchFamily="34" charset="0"/>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i="0" dirty="0" smtClean="0">
              <a:latin typeface="Arial" pitchFamily="34" charset="0"/>
              <a:cs typeface="Arial" pitchFamily="34" charset="0"/>
            </a:endParaRPr>
          </a:p>
          <a:p>
            <a:endParaRPr lang="en-US" i="0" dirty="0" smtClean="0"/>
          </a:p>
          <a:p>
            <a:r>
              <a:rPr lang="en-US" i="0" dirty="0" smtClean="0"/>
              <a:t>From Web-Based Training: Under certain circumstances, </a:t>
            </a:r>
            <a:r>
              <a:rPr lang="en-US" i="0" u="none" dirty="0" smtClean="0"/>
              <a:t>CMS</a:t>
            </a:r>
            <a:r>
              <a:rPr lang="en-US" i="0" dirty="0" smtClean="0"/>
              <a:t> has the discretion to reduce the amount due.</a:t>
            </a:r>
          </a:p>
          <a:p>
            <a:r>
              <a:rPr lang="en-US" i="0" dirty="0" smtClean="0"/>
              <a:t>For more information, visit </a:t>
            </a:r>
            <a:r>
              <a:rPr lang="en-US" i="0" u="sng" dirty="0" smtClean="0">
                <a:hlinkClick r:id="rId3"/>
              </a:rPr>
              <a:t>http://www.cms.gov/PhysicianSelfReferral/98_Self_Referral_Disclosure_Protocol.asp</a:t>
            </a:r>
            <a:r>
              <a:rPr lang="en-US" i="0" dirty="0" smtClean="0"/>
              <a:t> on the CMS website.</a:t>
            </a:r>
          </a:p>
          <a:p>
            <a:r>
              <a:rPr lang="en-US" i="0" dirty="0" smtClean="0"/>
              <a:t>http://oig.hhs.gov/compliance/self-disclosure-info/index.asp uses the word UNDER but http://oig.hhs.gov/fraud/docs/openletters/OpenLetter3-24-09.pdf says providers into the SDP (self-disclosure protocol.)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A043750-E996-8941-A9F0-F0952D210B46}" type="slidenum">
              <a:rPr lang="en-US" smtClean="0"/>
              <a:pPr/>
              <a:t>61</a:t>
            </a:fld>
            <a:endParaRPr lang="en-US" dirty="0"/>
          </a:p>
        </p:txBody>
      </p:sp>
    </p:spTree>
    <p:extLst>
      <p:ext uri="{BB962C8B-B14F-4D97-AF65-F5344CB8AC3E}">
        <p14:creationId xmlns:p14="http://schemas.microsoft.com/office/powerpoint/2010/main" xmlns="" val="12712483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i="0" dirty="0" smtClean="0">
                <a:latin typeface="Arial" pitchFamily="34" charset="0"/>
                <a:cs typeface="Arial" pitchFamily="34" charset="0"/>
              </a:rPr>
              <a:t>Read: “</a:t>
            </a:r>
            <a:r>
              <a:rPr lang="en-US" b="1" i="0" dirty="0" smtClean="0">
                <a:latin typeface="Arial" pitchFamily="34" charset="0"/>
                <a:cs typeface="Arial" pitchFamily="34" charset="0"/>
              </a:rPr>
              <a:t>The Medicare Incentive</a:t>
            </a:r>
            <a:r>
              <a:rPr lang="en-US" b="1" i="0" baseline="0" dirty="0" smtClean="0">
                <a:latin typeface="Arial" pitchFamily="34" charset="0"/>
                <a:cs typeface="Arial" pitchFamily="34" charset="0"/>
              </a:rPr>
              <a:t> Reward Program (IRP) encourages reporting of suspected fraud and abuse. It p</a:t>
            </a:r>
            <a:r>
              <a:rPr lang="en-US" b="1" i="0" dirty="0" smtClean="0">
                <a:latin typeface="Arial" pitchFamily="34" charset="0"/>
                <a:cs typeface="Arial" pitchFamily="34" charset="0"/>
              </a:rPr>
              <a:t>ays rewards for information on Medicare fraud and abuse or other punishable activities.</a:t>
            </a:r>
            <a:r>
              <a:rPr lang="en-US" b="1" i="0" baseline="0" dirty="0" smtClean="0">
                <a:latin typeface="Arial" pitchFamily="34" charset="0"/>
                <a:cs typeface="Arial" pitchFamily="34" charset="0"/>
              </a:rPr>
              <a:t> </a:t>
            </a:r>
            <a:r>
              <a:rPr lang="en-US" b="1" i="0" dirty="0" smtClean="0">
                <a:latin typeface="Arial" pitchFamily="34" charset="0"/>
                <a:cs typeface="Arial" pitchFamily="34" charset="0"/>
              </a:rPr>
              <a:t>The information must lead to a minimum recovery of $100 in Medicare funds from individuals and entities determined by CMS to have committed fraud.”</a:t>
            </a:r>
          </a:p>
          <a:p>
            <a:r>
              <a:rPr lang="en-US" i="0" dirty="0" smtClean="0"/>
              <a:t> </a:t>
            </a:r>
          </a:p>
          <a:p>
            <a:r>
              <a:rPr lang="en-US" i="0" dirty="0" smtClean="0"/>
              <a:t>Then say:</a:t>
            </a:r>
          </a:p>
          <a:p>
            <a:r>
              <a:rPr lang="en-US" i="0" dirty="0" smtClean="0"/>
              <a:t>“</a:t>
            </a:r>
            <a:r>
              <a:rPr lang="en-US" b="1" i="0" dirty="0" smtClean="0"/>
              <a:t>For more information, refer to the CMS Internet-Only Manual (IOM), “Medicare Program Integrity Manual” (Publication 100-08), Chapter 4, Section 4.9 at </a:t>
            </a:r>
            <a:r>
              <a:rPr lang="en-US" b="1" i="0" u="sng" dirty="0" smtClean="0">
                <a:solidFill>
                  <a:srgbClr val="0033CC"/>
                </a:solidFill>
              </a:rPr>
              <a:t>http://</a:t>
            </a:r>
            <a:r>
              <a:rPr lang="en-US" b="1" i="0" u="sng" baseline="0" dirty="0" smtClean="0">
                <a:solidFill>
                  <a:srgbClr val="0033CC"/>
                </a:solidFill>
              </a:rPr>
              <a:t>www.cms.gov/Regulations-and-Guidance/Guidance/Manuals/downloads/pim83c04.pdf</a:t>
            </a:r>
          </a:p>
          <a:p>
            <a:r>
              <a:rPr lang="en-US" b="1" i="0" dirty="0" smtClean="0"/>
              <a:t>on the CMS website.”</a:t>
            </a:r>
          </a:p>
          <a:p>
            <a:endParaRPr lang="en-US" dirty="0" smtClean="0"/>
          </a:p>
          <a:p>
            <a:r>
              <a:rPr lang="en-US" dirty="0" smtClean="0"/>
              <a:t>Source: Web-Based</a:t>
            </a:r>
            <a:r>
              <a:rPr lang="en-US" baseline="0" dirty="0" smtClean="0"/>
              <a:t> Training</a:t>
            </a:r>
            <a:endParaRPr lang="en-US"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62</a:t>
            </a:fld>
            <a:endParaRPr lang="en-US" dirty="0"/>
          </a:p>
        </p:txBody>
      </p:sp>
    </p:spTree>
    <p:extLst>
      <p:ext uri="{BB962C8B-B14F-4D97-AF65-F5344CB8AC3E}">
        <p14:creationId xmlns:p14="http://schemas.microsoft.com/office/powerpoint/2010/main" xmlns="" val="12712483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Read the question</a:t>
            </a:r>
            <a:r>
              <a:rPr lang="en-US" baseline="0" dirty="0" smtClean="0"/>
              <a:t> and answer choices.</a:t>
            </a:r>
            <a:endParaRPr lang="en-US" dirty="0" smtClean="0"/>
          </a:p>
          <a:p>
            <a:endParaRPr lang="en-US" dirty="0" smtClean="0"/>
          </a:p>
          <a:p>
            <a:r>
              <a:rPr lang="en-US" dirty="0" smtClean="0"/>
              <a:t>Question 11.</a:t>
            </a:r>
          </a:p>
          <a:p>
            <a:endParaRPr lang="en-US" dirty="0" smtClean="0"/>
          </a:p>
          <a:p>
            <a:r>
              <a:rPr lang="en-US" dirty="0" smtClean="0"/>
              <a:t>Answer:</a:t>
            </a:r>
            <a:r>
              <a:rPr lang="en-US" baseline="0" dirty="0" smtClean="0"/>
              <a:t> </a:t>
            </a:r>
            <a:r>
              <a:rPr lang="en-US" b="1" baseline="0" dirty="0" smtClean="0"/>
              <a:t>2. F</a:t>
            </a:r>
            <a:r>
              <a:rPr lang="en-US" b="1" dirty="0" smtClean="0"/>
              <a:t>alse</a:t>
            </a:r>
          </a:p>
          <a:p>
            <a:endParaRPr lang="en-US" b="1"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63</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Read the question</a:t>
            </a:r>
            <a:r>
              <a:rPr lang="en-US" baseline="0" dirty="0" smtClean="0"/>
              <a:t> and answer choices.</a:t>
            </a:r>
            <a:endParaRPr lang="en-US" dirty="0" smtClean="0"/>
          </a:p>
          <a:p>
            <a:endParaRPr lang="en-US" dirty="0" smtClean="0">
              <a:latin typeface="Arial" pitchFamily="34" charset="0"/>
              <a:cs typeface="Arial" pitchFamily="34" charset="0"/>
            </a:endParaRPr>
          </a:p>
          <a:p>
            <a:r>
              <a:rPr lang="en-US" dirty="0" smtClean="0">
                <a:latin typeface="Arial" pitchFamily="34" charset="0"/>
                <a:cs typeface="Arial" pitchFamily="34" charset="0"/>
              </a:rPr>
              <a:t>Question 12.</a:t>
            </a:r>
          </a:p>
          <a:p>
            <a:endParaRPr lang="en-US" dirty="0" smtClean="0">
              <a:latin typeface="Arial" pitchFamily="34" charset="0"/>
              <a:cs typeface="Arial" pitchFamily="34" charset="0"/>
            </a:endParaRPr>
          </a:p>
          <a:p>
            <a:r>
              <a:rPr lang="en-US" dirty="0" smtClean="0">
                <a:latin typeface="Arial" pitchFamily="34" charset="0"/>
                <a:cs typeface="Arial" pitchFamily="34" charset="0"/>
              </a:rPr>
              <a:t>Answer: </a:t>
            </a:r>
            <a:r>
              <a:rPr lang="en-US" b="1" dirty="0" smtClean="0">
                <a:latin typeface="Arial" pitchFamily="34" charset="0"/>
                <a:cs typeface="Arial" pitchFamily="34" charset="0"/>
              </a:rPr>
              <a:t>2.</a:t>
            </a:r>
            <a:r>
              <a:rPr lang="en-US" b="1" baseline="0" dirty="0" smtClean="0">
                <a:latin typeface="Arial" pitchFamily="34" charset="0"/>
                <a:cs typeface="Arial" pitchFamily="34" charset="0"/>
              </a:rPr>
              <a:t> UPS</a:t>
            </a:r>
          </a:p>
          <a:p>
            <a:endParaRPr lang="en-US"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64</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Internet access, the</a:t>
            </a:r>
            <a:r>
              <a:rPr lang="en-US" baseline="0" dirty="0" smtClean="0"/>
              <a:t> audience appreciates if you visit a few of these sites, showing them areas of interest.</a:t>
            </a:r>
            <a:endParaRPr lang="en-US"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65</a:t>
            </a:fld>
            <a:endParaRPr lang="en-US" dirty="0"/>
          </a:p>
        </p:txBody>
      </p:sp>
    </p:spTree>
    <p:extLst>
      <p:ext uri="{BB962C8B-B14F-4D97-AF65-F5344CB8AC3E}">
        <p14:creationId xmlns:p14="http://schemas.microsoft.com/office/powerpoint/2010/main" xmlns="" val="127124830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Highlight</a:t>
            </a:r>
            <a:r>
              <a:rPr lang="en-US" u="none" dirty="0" smtClean="0"/>
              <a:t> HEAT,</a:t>
            </a:r>
            <a:r>
              <a:rPr lang="en-US" u="none" baseline="0" dirty="0" smtClean="0"/>
              <a:t> </a:t>
            </a:r>
            <a:r>
              <a:rPr lang="en-US" dirty="0" smtClean="0">
                <a:solidFill>
                  <a:schemeClr val="tx2">
                    <a:lumMod val="60000"/>
                    <a:lumOff val="40000"/>
                  </a:schemeClr>
                </a:solidFill>
                <a:latin typeface="Arial" pitchFamily="34" charset="0"/>
                <a:cs typeface="Arial" pitchFamily="34" charset="0"/>
              </a:rPr>
              <a:t>OIG, and </a:t>
            </a:r>
            <a:r>
              <a:rPr lang="en-US" dirty="0" smtClean="0">
                <a:solidFill>
                  <a:schemeClr val="tx2">
                    <a:lumMod val="60000"/>
                    <a:lumOff val="40000"/>
                  </a:schemeClr>
                </a:solidFill>
              </a:rPr>
              <a:t>MLN sites.</a:t>
            </a:r>
            <a:endParaRPr lang="en-US" dirty="0" smtClean="0"/>
          </a:p>
          <a:p>
            <a:endParaRPr lang="en-US"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66</a:t>
            </a:fld>
            <a:endParaRPr lang="en-US" dirty="0"/>
          </a:p>
        </p:txBody>
      </p:sp>
    </p:spTree>
    <p:extLst>
      <p:ext uri="{BB962C8B-B14F-4D97-AF65-F5344CB8AC3E}">
        <p14:creationId xmlns:p14="http://schemas.microsoft.com/office/powerpoint/2010/main" xmlns="" val="12712483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tx2">
                    <a:lumMod val="60000"/>
                    <a:lumOff val="40000"/>
                  </a:schemeClr>
                </a:solidFill>
              </a:rPr>
              <a:t>Read</a:t>
            </a:r>
            <a:r>
              <a:rPr lang="en-US" b="0" baseline="0" dirty="0" smtClean="0">
                <a:solidFill>
                  <a:schemeClr val="tx2">
                    <a:lumMod val="60000"/>
                    <a:lumOff val="40000"/>
                  </a:schemeClr>
                </a:solidFill>
              </a:rPr>
              <a:t> this instead of slide:</a:t>
            </a:r>
            <a:endParaRPr lang="en-US" b="0" dirty="0" smtClean="0">
              <a:solidFill>
                <a:schemeClr val="tx2">
                  <a:lumMod val="60000"/>
                  <a:lumOff val="40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chemeClr val="tx2">
                    <a:lumMod val="60000"/>
                    <a:lumOff val="40000"/>
                  </a:schemeClr>
                </a:solidFill>
              </a:rPr>
              <a:t>“The </a:t>
            </a:r>
            <a:r>
              <a:rPr lang="en-US" b="1" u="none" dirty="0" smtClean="0">
                <a:solidFill>
                  <a:schemeClr val="tx2">
                    <a:lumMod val="60000"/>
                    <a:lumOff val="40000"/>
                  </a:schemeClr>
                </a:solidFill>
              </a:rPr>
              <a:t>OIG</a:t>
            </a:r>
            <a:r>
              <a:rPr lang="en-US" b="1" dirty="0" smtClean="0">
                <a:solidFill>
                  <a:schemeClr val="tx2">
                    <a:lumMod val="60000"/>
                    <a:lumOff val="40000"/>
                  </a:schemeClr>
                </a:solidFill>
              </a:rPr>
              <a:t> provides education, compliance guidelines, advisory opinions, and training at </a:t>
            </a:r>
            <a:r>
              <a:rPr lang="en-US" b="1" u="sng" dirty="0" smtClean="0">
                <a:solidFill>
                  <a:schemeClr val="tx2">
                    <a:lumMod val="60000"/>
                    <a:lumOff val="40000"/>
                  </a:schemeClr>
                </a:solidFill>
                <a:hlinkClick r:id="rId3"/>
              </a:rPr>
              <a:t>http://oig.hhs.gov/compliance</a:t>
            </a:r>
            <a:r>
              <a:rPr lang="en-US" b="1" dirty="0" smtClean="0">
                <a:solidFill>
                  <a:schemeClr val="tx2">
                    <a:lumMod val="60000"/>
                    <a:lumOff val="40000"/>
                  </a:schemeClr>
                </a:solidFill>
              </a:rPr>
              <a:t> on the Internet.” </a:t>
            </a:r>
            <a:endParaRPr lang="en-US" b="1" dirty="0" smtClean="0"/>
          </a:p>
          <a:p>
            <a:endParaRPr lang="en-US" b="1"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67</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 not read slide. Visit a site</a:t>
            </a:r>
            <a:r>
              <a:rPr lang="en-US" baseline="0" dirty="0" smtClean="0"/>
              <a:t> of interest if desired.</a:t>
            </a:r>
            <a:endParaRPr lang="en-US"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68</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Read slide.</a:t>
            </a:r>
          </a:p>
          <a:p>
            <a:endParaRPr lang="en-US"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69</a:t>
            </a:fld>
            <a:endParaRPr lang="en-US" dirty="0"/>
          </a:p>
        </p:txBody>
      </p:sp>
    </p:spTree>
    <p:extLst>
      <p:ext uri="{BB962C8B-B14F-4D97-AF65-F5344CB8AC3E}">
        <p14:creationId xmlns:p14="http://schemas.microsoft.com/office/powerpoint/2010/main" xmlns="" val="1271248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dirty="0" smtClean="0"/>
              <a:t>Read the question and allow time for them to select the answer.</a:t>
            </a:r>
          </a:p>
          <a:p>
            <a:pPr defTabSz="465887">
              <a:defRPr/>
            </a:pPr>
            <a:endParaRPr lang="en-US" dirty="0" smtClean="0"/>
          </a:p>
          <a:p>
            <a:r>
              <a:rPr lang="en-US" dirty="0" smtClean="0"/>
              <a:t>Correct Answer:</a:t>
            </a:r>
            <a:r>
              <a:rPr lang="en-US" baseline="0" dirty="0" smtClean="0"/>
              <a:t> B.</a:t>
            </a:r>
            <a:endParaRPr lang="en-US"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7</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Read slide.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Distribute</a:t>
            </a:r>
            <a:r>
              <a:rPr lang="en-US" baseline="0" dirty="0" smtClean="0"/>
              <a:t> the post-assessment.</a:t>
            </a:r>
            <a:endParaRPr lang="en-US" dirty="0" smtClean="0"/>
          </a:p>
          <a:p>
            <a:endParaRPr lang="en-US"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70</a:t>
            </a:fld>
            <a:endParaRPr lang="en-US" dirty="0"/>
          </a:p>
        </p:txBody>
      </p:sp>
    </p:spTree>
    <p:extLst>
      <p:ext uri="{BB962C8B-B14F-4D97-AF65-F5344CB8AC3E}">
        <p14:creationId xmlns:p14="http://schemas.microsoft.com/office/powerpoint/2010/main" xmlns="" val="127124830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Remember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answer key</a:t>
            </a:r>
            <a:r>
              <a:rPr lang="en-US" sz="1200" kern="1200" baseline="0" dirty="0" smtClean="0">
                <a:solidFill>
                  <a:schemeClr val="tx1"/>
                </a:solidFill>
                <a:latin typeface="+mn-lt"/>
                <a:ea typeface="+mn-ea"/>
                <a:cs typeface="+mn-cs"/>
              </a:rPr>
              <a:t> document.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Please</a:t>
            </a:r>
            <a:r>
              <a:rPr lang="en-US" sz="1200" kern="1200" dirty="0" smtClean="0">
                <a:solidFill>
                  <a:schemeClr val="tx1"/>
                </a:solidFill>
                <a:latin typeface="+mn-lt"/>
                <a:ea typeface="+mn-ea"/>
                <a:cs typeface="+mn-cs"/>
              </a:rPr>
              <a:t> refer to the “Fraud</a:t>
            </a:r>
            <a:r>
              <a:rPr lang="en-US" sz="1200" kern="1200" baseline="0" dirty="0" smtClean="0">
                <a:solidFill>
                  <a:schemeClr val="tx1"/>
                </a:solidFill>
                <a:latin typeface="+mn-lt"/>
                <a:ea typeface="+mn-ea"/>
                <a:cs typeface="+mn-cs"/>
              </a:rPr>
              <a:t> &amp; Abuse Facilitator Kit”</a:t>
            </a:r>
            <a:r>
              <a:rPr lang="en-US" sz="1200" kern="1200" dirty="0" smtClean="0">
                <a:solidFill>
                  <a:schemeClr val="tx1"/>
                </a:solidFill>
                <a:latin typeface="+mn-lt"/>
                <a:ea typeface="+mn-ea"/>
                <a:cs typeface="+mn-cs"/>
              </a:rPr>
              <a:t> document for distribution/collection of the forms.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Read the question and allow time for them to select the answer.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dirty="0" smtClean="0"/>
              <a:t>Correct Answer: B.</a:t>
            </a:r>
            <a:endParaRPr lang="en-US"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71</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Read the question and allow time for them to select the answer.</a:t>
            </a:r>
          </a:p>
          <a:p>
            <a:endParaRPr lang="en-US" dirty="0" smtClean="0"/>
          </a:p>
          <a:p>
            <a:r>
              <a:rPr lang="en-US" dirty="0" smtClean="0"/>
              <a:t>Correct Answer: B. </a:t>
            </a:r>
            <a:endParaRPr lang="en-US"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72</a:t>
            </a:fld>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Read the question and allow time for them to select the answer.</a:t>
            </a:r>
          </a:p>
          <a:p>
            <a:endParaRPr lang="en-US" dirty="0" smtClean="0"/>
          </a:p>
          <a:p>
            <a:r>
              <a:rPr lang="en-US" dirty="0" smtClean="0"/>
              <a:t>Correct</a:t>
            </a:r>
            <a:r>
              <a:rPr lang="en-US" baseline="0" dirty="0" smtClean="0"/>
              <a:t> Answer: A.</a:t>
            </a:r>
            <a:endParaRPr lang="en-US"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73</a:t>
            </a:fld>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the Team Scoring</a:t>
            </a:r>
            <a:r>
              <a:rPr lang="en-US" baseline="0" dirty="0" smtClean="0"/>
              <a:t> Sheet </a:t>
            </a:r>
            <a:r>
              <a:rPr lang="en-US" dirty="0" smtClean="0"/>
              <a:t>to tabulate scores,</a:t>
            </a:r>
            <a:r>
              <a:rPr lang="en-US" baseline="0" dirty="0" smtClean="0"/>
              <a:t> and then announce the winner. </a:t>
            </a:r>
            <a:endParaRPr lang="en-US"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74</a:t>
            </a:fld>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a:t>
            </a:r>
            <a:r>
              <a:rPr lang="en-US" baseline="0" dirty="0" smtClean="0"/>
              <a:t> the attendees to complete the Course Evaluation. Collect this and the Post-Assessments as they leave.</a:t>
            </a:r>
            <a:endParaRPr lang="en-US"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75</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dirty="0" smtClean="0"/>
              <a:t>Read the question and allow time for them to select the answer.</a:t>
            </a:r>
          </a:p>
          <a:p>
            <a:pPr defTabSz="465887">
              <a:defRPr/>
            </a:pPr>
            <a:endParaRPr lang="en-US" dirty="0" smtClean="0"/>
          </a:p>
          <a:p>
            <a:pPr defTabSz="465887">
              <a:defRPr/>
            </a:pPr>
            <a:r>
              <a:rPr lang="en-US" dirty="0" smtClean="0"/>
              <a:t>Correct Answer: B.</a:t>
            </a:r>
          </a:p>
          <a:p>
            <a:pPr defTabSz="465887">
              <a:defRPr/>
            </a:pPr>
            <a:endParaRPr lang="en-US" dirty="0" smtClean="0"/>
          </a:p>
          <a:p>
            <a:pPr defTabSz="465887">
              <a:defRPr/>
            </a:pPr>
            <a:r>
              <a:rPr lang="en-US" dirty="0" smtClean="0"/>
              <a:t>Collect the pre-assessments.</a:t>
            </a:r>
          </a:p>
          <a:p>
            <a:pPr defTabSz="465887">
              <a:defRPr/>
            </a:pPr>
            <a:endParaRPr lang="en-US" dirty="0" smtClean="0"/>
          </a:p>
          <a:p>
            <a:pPr defTabSz="465887">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“Now that we’ve</a:t>
            </a:r>
            <a:r>
              <a:rPr lang="en-US" b="1" baseline="0" dirty="0" smtClean="0"/>
              <a:t> completed the Pre-Assessment, we’re going to play a game that will continue throughout the presentation. Welcome to Are you smarter than an OIG Fugitive?”</a:t>
            </a:r>
            <a:endParaRPr lang="en-US" b="1" dirty="0" smtClean="0"/>
          </a:p>
          <a:p>
            <a:endParaRPr lang="en-US" dirty="0" smtClean="0"/>
          </a:p>
          <a:p>
            <a:r>
              <a:rPr lang="en-US" baseline="0" dirty="0" smtClean="0"/>
              <a:t>E</a:t>
            </a:r>
            <a:r>
              <a:rPr lang="en-US" dirty="0" smtClean="0"/>
              <a:t>xplain the game</a:t>
            </a:r>
            <a:r>
              <a:rPr lang="en-US" baseline="0" dirty="0" smtClean="0"/>
              <a:t> – (Information is provided in the “Fraud &amp; Abuse Facilitator Kit” document.)</a:t>
            </a:r>
          </a:p>
          <a:p>
            <a:endParaRPr lang="en-US" baseline="0" dirty="0" smtClean="0"/>
          </a:p>
          <a:p>
            <a:r>
              <a:rPr lang="en-US" b="1" baseline="0" dirty="0" smtClean="0"/>
              <a:t>“The logo on the left is from the HHS OIG website.”</a:t>
            </a:r>
            <a:endParaRPr lang="en-US" dirty="0"/>
          </a:p>
        </p:txBody>
      </p:sp>
      <p:sp>
        <p:nvSpPr>
          <p:cNvPr id="4" name="Slide Number Placeholder 3"/>
          <p:cNvSpPr>
            <a:spLocks noGrp="1"/>
          </p:cNvSpPr>
          <p:nvPr>
            <p:ph type="sldNum" sz="quarter" idx="10"/>
          </p:nvPr>
        </p:nvSpPr>
        <p:spPr/>
        <p:txBody>
          <a:bodyPr/>
          <a:lstStyle/>
          <a:p>
            <a:fld id="{9A043750-E996-8941-A9F0-F0952D210B46}"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186927-BB18-4E20-849C-35F45C935A85}" type="datetime1">
              <a:rPr lang="en-US" smtClean="0"/>
              <a:pPr/>
              <a:t>10/02/2012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7B7113-EBDE-9C4A-98B0-D519A70CB2E6}" type="slidenum">
              <a:rPr lang="en-US" smtClean="0"/>
              <a:pPr/>
              <a:t>‹#›</a:t>
            </a:fld>
            <a:endParaRPr lang="en-US" dirty="0"/>
          </a:p>
        </p:txBody>
      </p:sp>
      <p:pic>
        <p:nvPicPr>
          <p:cNvPr id="9" name="Picture 8" descr="F&amp;A-PPT-Slide-1.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BC2937-68D3-4529-A555-772F9C9DB0B5}" type="datetime1">
              <a:rPr lang="en-US" smtClean="0"/>
              <a:pPr/>
              <a:t>10/02/2012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7B7113-EBDE-9C4A-98B0-D519A70CB2E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B1C687-1469-45C1-B218-373E2F728BEA}" type="datetime1">
              <a:rPr lang="en-US" smtClean="0"/>
              <a:pPr/>
              <a:t>10/02/2012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7B7113-EBDE-9C4A-98B0-D519A70CB2E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F&amp;A-PPT-Slide-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F7AD09-FBFF-4D87-B810-8333CE5FB963}" type="datetime1">
              <a:rPr lang="en-US" smtClean="0"/>
              <a:pPr/>
              <a:t>10/02/2012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7B7113-EBDE-9C4A-98B0-D519A70CB2E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977FAD-A6A3-40D6-8C1B-2FA87FC99C0A}" type="datetime1">
              <a:rPr lang="en-US" smtClean="0"/>
              <a:pPr/>
              <a:t>10/02/2012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7B7113-EBDE-9C4A-98B0-D519A70CB2E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27B808-61DB-48D8-8927-51C3C3113A07}" type="datetime1">
              <a:rPr lang="en-US" smtClean="0"/>
              <a:pPr/>
              <a:t>10/02/2012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7B7113-EBDE-9C4A-98B0-D519A70CB2E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AE501E-CAD1-45CA-922A-7A9A01760683}" type="datetime1">
              <a:rPr lang="en-US" smtClean="0"/>
              <a:pPr/>
              <a:t>10/02/2012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D7B7113-EBDE-9C4A-98B0-D519A70CB2E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766D03-40D0-44E0-BB19-40E2F380DFB0}" type="datetime1">
              <a:rPr lang="en-US" smtClean="0"/>
              <a:pPr/>
              <a:t>10/02/2012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D7B7113-EBDE-9C4A-98B0-D519A70CB2E6}" type="slidenum">
              <a:rPr lang="en-US" smtClean="0"/>
              <a:pPr/>
              <a:t>‹#›</a:t>
            </a:fld>
            <a:endParaRPr lang="en-US" dirty="0"/>
          </a:p>
        </p:txBody>
      </p:sp>
      <p:pic>
        <p:nvPicPr>
          <p:cNvPr id="7" name="Picture 6" descr="F&amp;A-PPT-Slide-3.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EC5BB-3091-47B6-BAB4-C8F46F0EC754}" type="datetime1">
              <a:rPr lang="en-US" smtClean="0"/>
              <a:pPr/>
              <a:t>10/02/2012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D7B7113-EBDE-9C4A-98B0-D519A70CB2E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7DB930-1E4B-42F6-A8E1-D298F36A8A65}" type="datetime1">
              <a:rPr lang="en-US" smtClean="0"/>
              <a:pPr/>
              <a:t>10/02/2012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7B7113-EBDE-9C4A-98B0-D519A70CB2E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082BBE-BA1B-4EF6-AF0E-AD9594F886D7}" type="datetime1">
              <a:rPr lang="en-US" smtClean="0"/>
              <a:pPr/>
              <a:t>10/02/2012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7B7113-EBDE-9C4A-98B0-D519A70CB2E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33EE81-0D23-4BE5-8A3D-938522490E66}" type="datetime1">
              <a:rPr lang="en-US" smtClean="0"/>
              <a:pPr/>
              <a:t>10/02/2012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7B7113-EBDE-9C4A-98B0-D519A70CB2E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ms.gov/Outreach-and-Education/Medicare-Learning-Network-MLN/MLNGenInfo/index.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mailto:MLN@cms.hhs.gov" TargetMode="External"/><Relationship Id="rId4" Type="http://schemas.openxmlformats.org/officeDocument/2006/relationships/hyperlink" Target="http://www.cms.gov/Outreach-and-Education/Medicare-Learning-Network-MLN/MLNProducts/index.html"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hyperlink" Target="http://oig.hhs.gov/fraud/report-fraud/report-fraud-form.asp"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hyperlink" Target="mailto:HHSTips@oig.hhs.gov"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5.xml.rels><?xml version="1.0" encoding="UTF-8" standalone="yes"?>
<Relationships xmlns="http://schemas.openxmlformats.org/package/2006/relationships"><Relationship Id="rId3" Type="http://schemas.openxmlformats.org/officeDocument/2006/relationships/hyperlink" Target="http://www.cms.gov/" TargetMode="External"/><Relationship Id="rId7" Type="http://schemas.openxmlformats.org/officeDocument/2006/relationships/hyperlink" Target="http://www.epls.gov/"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hyperlink" Target="http://www.hhs.gov/" TargetMode="External"/><Relationship Id="rId5" Type="http://schemas.openxmlformats.org/officeDocument/2006/relationships/hyperlink" Target="http://www.cms.gov/Medicare/Fraud-and-Abuse/PhysicianSelfReferral/Self_Referral_Disclosure_Protocol.html" TargetMode="External"/><Relationship Id="rId4" Type="http://schemas.openxmlformats.org/officeDocument/2006/relationships/hyperlink" Target="http://oig.hhs.gov/fraud/enforcement/cmp"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www.stopmedicarefraud.gov/heattaskforce" TargetMode="External"/><Relationship Id="rId7" Type="http://schemas.openxmlformats.org/officeDocument/2006/relationships/hyperlink" Target="http://www.cms.gov/Outreach-and-Education/Medicare-Learning-Network-MLN/MLNGenInfo/index.html"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hyperlink" Target="http://www.medicare.gov/" TargetMode="External"/><Relationship Id="rId5" Type="http://schemas.openxmlformats.org/officeDocument/2006/relationships/hyperlink" Target="http://www.cms.gov/MLNProducts/Downloads/CallCenterTollNumDirectory.zip" TargetMode="External"/><Relationship Id="rId4" Type="http://schemas.openxmlformats.org/officeDocument/2006/relationships/hyperlink" Target="http://oig.hhs.gov/" TargetMode="External"/></Relationships>
</file>

<file path=ppt/slides/_rels/slide67.xml.rels><?xml version="1.0" encoding="UTF-8" standalone="yes"?>
<Relationships xmlns="http://schemas.openxmlformats.org/package/2006/relationships"><Relationship Id="rId8" Type="http://schemas.openxmlformats.org/officeDocument/2006/relationships/hyperlink" Target="http://oig.hhs.gov/fraud/report-fraud" TargetMode="External"/><Relationship Id="rId3" Type="http://schemas.openxmlformats.org/officeDocument/2006/relationships/hyperlink" Target="http://www.cms.gov/Medicare/Provider-Enrollment-and-Certification/MedicareProviderSupEnroll/index.html" TargetMode="External"/><Relationship Id="rId7" Type="http://schemas.openxmlformats.org/officeDocument/2006/relationships/hyperlink" Target="http://oig.hhs.gov/fraud"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hyperlink" Target="http://oig.hhs.gov/fraud/exclusions.asp" TargetMode="External"/><Relationship Id="rId5" Type="http://schemas.openxmlformats.org/officeDocument/2006/relationships/hyperlink" Target="http://oig.hhs.gov/fraud/docs/alertsandbulletins/effected.htm" TargetMode="External"/><Relationship Id="rId4" Type="http://schemas.openxmlformats.org/officeDocument/2006/relationships/hyperlink" Target="http://www.cms.gov/Outreach-and-Education/Medicare-Learning-Network-MLN/MLNProducts/ProviderCompliance.html" TargetMode="External"/></Relationships>
</file>

<file path=ppt/slides/_rels/slide68.xml.rels><?xml version="1.0" encoding="UTF-8" standalone="yes"?>
<Relationships xmlns="http://schemas.openxmlformats.org/package/2006/relationships"><Relationship Id="rId8" Type="http://schemas.openxmlformats.org/officeDocument/2006/relationships/hyperlink" Target="http://www.stopmedicarefraud.gov/" TargetMode="External"/><Relationship Id="rId3" Type="http://schemas.openxmlformats.org/officeDocument/2006/relationships/hyperlink" Target="http://oig.hhs.gov/exclusions/exclusions_list.asp" TargetMode="External"/><Relationship Id="rId7" Type="http://schemas.openxmlformats.org/officeDocument/2006/relationships/hyperlink" Target="http://smpresource.org/"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hyperlink" Target="http://www.cms.gov/Medicare/Fraud-and-Abuse/PhysicianSelfReferral/index.html" TargetMode="External"/><Relationship Id="rId5" Type="http://schemas.openxmlformats.org/officeDocument/2006/relationships/hyperlink" Target="http://oig.hhs.gov/compliance/safe-harbor-regulations" TargetMode="External"/><Relationship Id="rId4" Type="http://schemas.openxmlformats.org/officeDocument/2006/relationships/hyperlink" Target="http://oig.hhs.gov/compliance/self-disclosure-info"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CD7B7113-EBDE-9C4A-98B0-D519A70CB2E6}" type="slidenum">
              <a:rPr lang="en-US" smtClean="0">
                <a:latin typeface="Arial" pitchFamily="34" charset="0"/>
                <a:cs typeface="Arial" pitchFamily="34" charset="0"/>
              </a:rPr>
              <a:pPr/>
              <a:t>1</a:t>
            </a:fld>
            <a:endParaRPr lang="en-US" dirty="0">
              <a:latin typeface="Arial" pitchFamily="34" charset="0"/>
              <a:cs typeface="Arial" pitchFamily="34" charset="0"/>
            </a:endParaRPr>
          </a:p>
        </p:txBody>
      </p:sp>
      <p:sp>
        <p:nvSpPr>
          <p:cNvPr id="6" name="Rectangle 5"/>
          <p:cNvSpPr/>
          <p:nvPr/>
        </p:nvSpPr>
        <p:spPr>
          <a:xfrm>
            <a:off x="4154673" y="6340589"/>
            <a:ext cx="938077" cy="261610"/>
          </a:xfrm>
          <a:prstGeom prst="rect">
            <a:avLst/>
          </a:prstGeom>
        </p:spPr>
        <p:txBody>
          <a:bodyPr wrap="none">
            <a:spAutoFit/>
          </a:bodyPr>
          <a:lstStyle/>
          <a:p>
            <a:r>
              <a:rPr lang="en-US" sz="1100" b="1" dirty="0" smtClean="0">
                <a:latin typeface="Arial" pitchFamily="34" charset="0"/>
                <a:cs typeface="Arial" pitchFamily="34" charset="0"/>
              </a:rPr>
              <a:t>ICN 908103</a:t>
            </a:r>
            <a:endParaRPr lang="en-US" sz="1100" b="1" dirty="0">
              <a:latin typeface="Arial" pitchFamily="34" charset="0"/>
              <a:cs typeface="Arial" pitchFamily="34" charset="0"/>
            </a:endParaRPr>
          </a:p>
        </p:txBody>
      </p:sp>
      <p:sp>
        <p:nvSpPr>
          <p:cNvPr id="2" name="Title 1"/>
          <p:cNvSpPr>
            <a:spLocks noGrp="1"/>
          </p:cNvSpPr>
          <p:nvPr>
            <p:ph type="ctrTitle"/>
          </p:nvPr>
        </p:nvSpPr>
        <p:spPr>
          <a:xfrm>
            <a:off x="685800" y="2825750"/>
            <a:ext cx="7772400" cy="1470025"/>
          </a:xfrm>
        </p:spPr>
        <p:txBody>
          <a:bodyPr>
            <a:normAutofit fontScale="90000"/>
          </a:bodyPr>
          <a:lstStyle/>
          <a:p>
            <a:pPr rtl="0" eaLnBrk="1" latinLnBrk="0" hangingPunct="1"/>
            <a:r>
              <a:rPr lang="en-US" sz="3600" b="1" kern="1600" dirty="0" smtClean="0">
                <a:solidFill>
                  <a:srgbClr val="2E2D8D"/>
                </a:solidFill>
                <a:effectLst/>
                <a:latin typeface="Arial Black"/>
                <a:ea typeface="Times New Roman"/>
                <a:cs typeface="Arial"/>
              </a:rPr>
              <a:t>Medicare Fraud &amp; Abuse: </a:t>
            </a:r>
            <a:br>
              <a:rPr lang="en-US" sz="3600" b="1" kern="1600" dirty="0" smtClean="0">
                <a:solidFill>
                  <a:srgbClr val="2E2D8D"/>
                </a:solidFill>
                <a:effectLst/>
                <a:latin typeface="Arial Black"/>
                <a:ea typeface="Times New Roman"/>
                <a:cs typeface="Arial"/>
              </a:rPr>
            </a:br>
            <a:r>
              <a:rPr lang="en-US" sz="3600" b="1" kern="1600" dirty="0" smtClean="0">
                <a:solidFill>
                  <a:srgbClr val="2E2D8D"/>
                </a:solidFill>
                <a:effectLst/>
                <a:latin typeface="Arial Black"/>
                <a:ea typeface="Times New Roman"/>
                <a:cs typeface="Arial"/>
              </a:rPr>
              <a:t>Prevention, Detection, and Reporting</a:t>
            </a:r>
            <a:endParaRPr lang="en-US" dirty="0" smtClean="0">
              <a:effectLst/>
            </a:endParaRP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7"/>
          <p:cNvSpPr>
            <a:spLocks noGrp="1"/>
          </p:cNvSpPr>
          <p:nvPr>
            <p:ph type="sldNum" sz="quarter" idx="12"/>
          </p:nvPr>
        </p:nvSpPr>
        <p:spPr/>
        <p:txBody>
          <a:bodyPr/>
          <a:lstStyle/>
          <a:p>
            <a:fld id="{CD7B7113-EBDE-9C4A-98B0-D519A70CB2E6}" type="slidenum">
              <a:rPr lang="en-US" smtClean="0">
                <a:latin typeface="Arial" pitchFamily="34" charset="0"/>
                <a:cs typeface="Arial" pitchFamily="34" charset="0"/>
              </a:rPr>
              <a:pPr/>
              <a:t>10</a:t>
            </a:fld>
            <a:endParaRPr lang="en-US" dirty="0">
              <a:latin typeface="Arial" pitchFamily="34" charset="0"/>
              <a:cs typeface="Arial" pitchFamily="34" charset="0"/>
            </a:endParaRPr>
          </a:p>
        </p:txBody>
      </p:sp>
      <p:pic>
        <p:nvPicPr>
          <p:cNvPr id="10" name="Picture 2" descr="Image of a magnifying glass"/>
          <p:cNvPicPr>
            <a:picLocks noGrp="1" noChangeAspect="1" noChangeArrowheads="1"/>
          </p:cNvPicPr>
          <p:nvPr>
            <p:ph idx="4294967295"/>
          </p:nvPr>
        </p:nvPicPr>
        <p:blipFill>
          <a:blip r:embed="rId3" cstate="print"/>
          <a:srcRect/>
          <a:stretch>
            <a:fillRect/>
          </a:stretch>
        </p:blipFill>
        <p:spPr bwMode="auto">
          <a:xfrm>
            <a:off x="3448050" y="2217738"/>
            <a:ext cx="4070350" cy="305435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z="215900" contourW="44450" prstMaterial="matte">
            <a:bevelT w="63500" h="63500" prst="artDeco"/>
            <a:contourClr>
              <a:srgbClr val="FFFFFF"/>
            </a:contourClr>
          </a:sp3d>
        </p:spPr>
      </p:pic>
      <p:sp>
        <p:nvSpPr>
          <p:cNvPr id="11" name="TextBox 10"/>
          <p:cNvSpPr txBox="1"/>
          <p:nvPr/>
        </p:nvSpPr>
        <p:spPr>
          <a:xfrm>
            <a:off x="4813300" y="3302000"/>
            <a:ext cx="2933700" cy="569387"/>
          </a:xfrm>
          <a:prstGeom prst="rect">
            <a:avLst/>
          </a:prstGeom>
          <a:noFill/>
        </p:spPr>
        <p:txBody>
          <a:bodyPr wrap="square" rtlCol="0">
            <a:spAutoFit/>
          </a:bodyPr>
          <a:lstStyle/>
          <a:p>
            <a:pPr algn="ctr"/>
            <a:r>
              <a:rPr lang="en-US" sz="3100" b="1" dirty="0" smtClean="0">
                <a:solidFill>
                  <a:srgbClr val="FF0000"/>
                </a:solidFill>
                <a:latin typeface="Arial" pitchFamily="34" charset="0"/>
                <a:cs typeface="Arial" pitchFamily="34" charset="0"/>
              </a:rPr>
              <a:t>OVERVIEW</a:t>
            </a:r>
            <a:endParaRPr lang="en-US" sz="3100" b="1" dirty="0">
              <a:solidFill>
                <a:srgbClr val="FF0000"/>
              </a:solidFill>
              <a:latin typeface="Arial" pitchFamily="34" charset="0"/>
              <a:cs typeface="Arial" pitchFamily="34" charset="0"/>
            </a:endParaRPr>
          </a:p>
        </p:txBody>
      </p:sp>
      <p:sp>
        <p:nvSpPr>
          <p:cNvPr id="4" name="Title 3"/>
          <p:cNvSpPr>
            <a:spLocks noGrp="1"/>
          </p:cNvSpPr>
          <p:nvPr>
            <p:ph type="title"/>
          </p:nvPr>
        </p:nvSpPr>
        <p:spPr>
          <a:xfrm>
            <a:off x="457200" y="503238"/>
            <a:ext cx="8229600" cy="1143000"/>
          </a:xfrm>
        </p:spPr>
        <p:txBody>
          <a:bodyPr/>
          <a:lstStyle/>
          <a:p>
            <a:pPr rtl="0" eaLnBrk="1" latinLnBrk="0" hangingPunct="1"/>
            <a:r>
              <a:rPr lang="en-US" sz="3200" kern="1200" dirty="0" smtClean="0">
                <a:solidFill>
                  <a:srgbClr val="2E2D8D"/>
                </a:solidFill>
                <a:effectLst/>
                <a:latin typeface="Arial Black"/>
                <a:ea typeface="+mn-ea"/>
                <a:cs typeface="Arial Black"/>
              </a:rPr>
              <a:t>Medicare Fraud and Abuse</a:t>
            </a:r>
            <a:endParaRPr lang="en-US" dirty="0" smtClean="0">
              <a:effectLst/>
            </a:endParaRPr>
          </a:p>
          <a:p>
            <a:endParaRPr lang="en-US" dirty="0"/>
          </a:p>
        </p:txBody>
      </p:sp>
    </p:spTree>
    <p:extLst>
      <p:ext uri="{BB962C8B-B14F-4D97-AF65-F5344CB8AC3E}">
        <p14:creationId xmlns:p14="http://schemas.microsoft.com/office/powerpoint/2010/main" xmlns="" val="3440442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7"/>
          <p:cNvSpPr>
            <a:spLocks noGrp="1"/>
          </p:cNvSpPr>
          <p:nvPr>
            <p:ph type="sldNum" sz="quarter" idx="12"/>
          </p:nvPr>
        </p:nvSpPr>
        <p:spPr/>
        <p:txBody>
          <a:bodyPr/>
          <a:lstStyle/>
          <a:p>
            <a:fld id="{CD7B7113-EBDE-9C4A-98B0-D519A70CB2E6}" type="slidenum">
              <a:rPr lang="en-US" smtClean="0">
                <a:latin typeface="Arial" pitchFamily="34" charset="0"/>
                <a:cs typeface="Arial" pitchFamily="34" charset="0"/>
              </a:rPr>
              <a:pPr/>
              <a:t>11</a:t>
            </a:fld>
            <a:endParaRPr lang="en-US" dirty="0">
              <a:latin typeface="Arial" pitchFamily="34" charset="0"/>
              <a:cs typeface="Arial" pitchFamily="34" charset="0"/>
            </a:endParaRPr>
          </a:p>
        </p:txBody>
      </p:sp>
      <p:sp>
        <p:nvSpPr>
          <p:cNvPr id="2" name="Title 1"/>
          <p:cNvSpPr>
            <a:spLocks noGrp="1"/>
          </p:cNvSpPr>
          <p:nvPr>
            <p:ph type="title"/>
          </p:nvPr>
        </p:nvSpPr>
        <p:spPr>
          <a:xfrm>
            <a:off x="361950" y="1922463"/>
            <a:ext cx="8229600" cy="1143000"/>
          </a:xfrm>
        </p:spPr>
        <p:txBody>
          <a:bodyPr>
            <a:normAutofit fontScale="90000"/>
          </a:bodyPr>
          <a:lstStyle/>
          <a:p>
            <a:pPr rtl="0" eaLnBrk="1" latinLnBrk="0" hangingPunct="1"/>
            <a:r>
              <a:rPr lang="en-US" sz="3600" kern="1200" dirty="0" smtClean="0">
                <a:solidFill>
                  <a:srgbClr val="2E2D8D"/>
                </a:solidFill>
                <a:effectLst/>
                <a:latin typeface="Arial Black" pitchFamily="34" charset="0"/>
              </a:rPr>
              <a:t>Medicare Fraud and Abuse </a:t>
            </a:r>
            <a:endParaRPr lang="en-US" sz="3600" dirty="0" smtClean="0">
              <a:solidFill>
                <a:srgbClr val="2E2D8D"/>
              </a:solidFill>
              <a:effectLst/>
              <a:latin typeface="Arial Black" pitchFamily="34" charset="0"/>
            </a:endParaRPr>
          </a:p>
          <a:p>
            <a:pPr rtl="0" eaLnBrk="1" latinLnBrk="0" hangingPunct="1"/>
            <a:r>
              <a:rPr lang="en-US" sz="3600" kern="1200" dirty="0" smtClean="0">
                <a:solidFill>
                  <a:srgbClr val="2E2D8D"/>
                </a:solidFill>
                <a:effectLst/>
                <a:latin typeface="Arial Black" pitchFamily="34" charset="0"/>
              </a:rPr>
              <a:t>Is a Serious Problem</a:t>
            </a:r>
            <a:endParaRPr lang="en-US" sz="3600" dirty="0" smtClean="0">
              <a:solidFill>
                <a:srgbClr val="2E2D8D"/>
              </a:solidFill>
              <a:effectLst/>
              <a:latin typeface="Arial Black" pitchFamily="34" charset="0"/>
            </a:endParaRPr>
          </a:p>
          <a:p>
            <a:pPr algn="l" rtl="0" eaLnBrk="1" latinLnBrk="0" hangingPunct="1"/>
            <a:r>
              <a:rPr lang="en-US" sz="2800" dirty="0">
                <a:solidFill>
                  <a:srgbClr val="000000"/>
                </a:solidFill>
                <a:latin typeface="Arial"/>
                <a:ea typeface="+mn-ea"/>
                <a:cs typeface="Arial"/>
              </a:rPr>
              <a:t/>
            </a:r>
            <a:br>
              <a:rPr lang="en-US" sz="2800" dirty="0">
                <a:solidFill>
                  <a:srgbClr val="000000"/>
                </a:solidFill>
                <a:latin typeface="Arial"/>
                <a:ea typeface="+mn-ea"/>
                <a:cs typeface="Arial"/>
              </a:rPr>
            </a:br>
            <a:r>
              <a:rPr lang="en-US" sz="2800" dirty="0" smtClean="0">
                <a:solidFill>
                  <a:srgbClr val="000000"/>
                </a:solidFill>
                <a:latin typeface="Arial"/>
                <a:ea typeface="+mn-ea"/>
                <a:cs typeface="Arial"/>
              </a:rPr>
              <a:t>                           </a:t>
            </a:r>
            <a:r>
              <a:rPr lang="en-US" sz="2800" kern="1200" dirty="0" smtClean="0">
                <a:solidFill>
                  <a:srgbClr val="000000"/>
                </a:solidFill>
                <a:effectLst/>
                <a:latin typeface="Arial"/>
                <a:ea typeface="+mn-ea"/>
                <a:cs typeface="Arial"/>
              </a:rPr>
              <a:t>Most Medicare providers/contractors              </a:t>
            </a:r>
            <a:br>
              <a:rPr lang="en-US" sz="2800" kern="1200" dirty="0" smtClean="0">
                <a:solidFill>
                  <a:srgbClr val="000000"/>
                </a:solidFill>
                <a:effectLst/>
                <a:latin typeface="Arial"/>
                <a:ea typeface="+mn-ea"/>
                <a:cs typeface="Arial"/>
              </a:rPr>
            </a:br>
            <a:r>
              <a:rPr lang="en-US" sz="2800" dirty="0">
                <a:solidFill>
                  <a:srgbClr val="000000"/>
                </a:solidFill>
                <a:latin typeface="Arial"/>
                <a:ea typeface="+mn-ea"/>
                <a:cs typeface="Arial"/>
              </a:rPr>
              <a:t> </a:t>
            </a:r>
            <a:r>
              <a:rPr lang="en-US" sz="2800" dirty="0" smtClean="0">
                <a:solidFill>
                  <a:srgbClr val="000000"/>
                </a:solidFill>
                <a:latin typeface="Arial"/>
                <a:ea typeface="+mn-ea"/>
                <a:cs typeface="Arial"/>
              </a:rPr>
              <a:t>                          </a:t>
            </a:r>
            <a:r>
              <a:rPr lang="en-US" sz="2800" kern="1200" dirty="0" smtClean="0">
                <a:solidFill>
                  <a:srgbClr val="000000"/>
                </a:solidFill>
                <a:effectLst/>
                <a:latin typeface="Arial"/>
                <a:ea typeface="+mn-ea"/>
                <a:cs typeface="Arial"/>
              </a:rPr>
              <a:t>are honest</a:t>
            </a:r>
            <a:br>
              <a:rPr lang="en-US" sz="2800" kern="1200" dirty="0" smtClean="0">
                <a:solidFill>
                  <a:srgbClr val="000000"/>
                </a:solidFill>
                <a:effectLst/>
                <a:latin typeface="Arial"/>
                <a:ea typeface="+mn-ea"/>
                <a:cs typeface="Arial"/>
              </a:rPr>
            </a:br>
            <a:endParaRPr lang="en-US" dirty="0" smtClean="0">
              <a:effectLst/>
            </a:endParaRPr>
          </a:p>
          <a:p>
            <a:pPr algn="l" rtl="0" eaLnBrk="1" latinLnBrk="0" hangingPunct="1"/>
            <a:r>
              <a:rPr lang="en-US" sz="2800" kern="1200" dirty="0" smtClean="0">
                <a:solidFill>
                  <a:srgbClr val="000000"/>
                </a:solidFill>
                <a:effectLst/>
                <a:latin typeface="Arial"/>
                <a:ea typeface="+mn-ea"/>
                <a:cs typeface="Arial"/>
              </a:rPr>
              <a:t>                           However, $4 billion recovered in </a:t>
            </a:r>
            <a:endParaRPr lang="en-US" dirty="0" smtClean="0">
              <a:effectLst/>
            </a:endParaRPr>
          </a:p>
          <a:p>
            <a:pPr algn="l" rtl="0" eaLnBrk="1" latinLnBrk="0" hangingPunct="1"/>
            <a:r>
              <a:rPr lang="en-US" sz="2800" kern="1200" dirty="0" smtClean="0">
                <a:solidFill>
                  <a:srgbClr val="000000"/>
                </a:solidFill>
                <a:effectLst/>
                <a:latin typeface="Arial"/>
                <a:ea typeface="+mn-ea"/>
                <a:cs typeface="Arial"/>
              </a:rPr>
              <a:t>                           1 year</a:t>
            </a:r>
            <a:endParaRPr lang="en-US" dirty="0" smtClean="0">
              <a:effectLst/>
            </a:endParaRPr>
          </a:p>
          <a:p>
            <a:endParaRPr lang="en-US" dirty="0"/>
          </a:p>
        </p:txBody>
      </p:sp>
    </p:spTree>
    <p:extLst>
      <p:ext uri="{BB962C8B-B14F-4D97-AF65-F5344CB8AC3E}">
        <p14:creationId xmlns:p14="http://schemas.microsoft.com/office/powerpoint/2010/main" xmlns="" val="1584966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descr="Badge of the Office of the Inspector General"/>
          <p:cNvPicPr>
            <a:picLocks noChangeAspect="1" noChangeArrowheads="1"/>
          </p:cNvPicPr>
          <p:nvPr/>
        </p:nvPicPr>
        <p:blipFill>
          <a:blip r:embed="rId4" cstate="print"/>
          <a:srcRect/>
          <a:stretch>
            <a:fillRect/>
          </a:stretch>
        </p:blipFill>
        <p:spPr bwMode="auto">
          <a:xfrm>
            <a:off x="266700" y="1600200"/>
            <a:ext cx="2095500" cy="3629025"/>
          </a:xfrm>
          <a:prstGeom prst="rect">
            <a:avLst/>
          </a:prstGeom>
          <a:noFill/>
        </p:spPr>
      </p:pic>
      <p:sp>
        <p:nvSpPr>
          <p:cNvPr id="10" name="Slide Number Placeholder 7"/>
          <p:cNvSpPr>
            <a:spLocks noGrp="1"/>
          </p:cNvSpPr>
          <p:nvPr>
            <p:ph type="sldNum" sz="quarter" idx="12"/>
          </p:nvPr>
        </p:nvSpPr>
        <p:spPr/>
        <p:txBody>
          <a:bodyPr/>
          <a:lstStyle/>
          <a:p>
            <a:fld id="{CD7B7113-EBDE-9C4A-98B0-D519A70CB2E6}" type="slidenum">
              <a:rPr lang="en-US" smtClean="0">
                <a:latin typeface="Arial" pitchFamily="34" charset="0"/>
                <a:cs typeface="Arial" pitchFamily="34" charset="0"/>
              </a:rPr>
              <a:pPr/>
              <a:t>12</a:t>
            </a:fld>
            <a:endParaRPr lang="en-US" dirty="0">
              <a:latin typeface="Arial" pitchFamily="34" charset="0"/>
              <a:cs typeface="Arial" pitchFamily="34" charset="0"/>
            </a:endParaRPr>
          </a:p>
        </p:txBody>
      </p:sp>
      <p:sp>
        <p:nvSpPr>
          <p:cNvPr id="3" name="Title 2"/>
          <p:cNvSpPr>
            <a:spLocks noGrp="1"/>
          </p:cNvSpPr>
          <p:nvPr>
            <p:ph type="title" idx="4294967295"/>
          </p:nvPr>
        </p:nvSpPr>
        <p:spPr>
          <a:xfrm>
            <a:off x="2774950" y="3330576"/>
            <a:ext cx="6216650" cy="1143000"/>
          </a:xfrm>
        </p:spPr>
        <p:txBody>
          <a:bodyPr>
            <a:normAutofit fontScale="90000"/>
          </a:bodyPr>
          <a:lstStyle/>
          <a:p>
            <a:pPr algn="l" rtl="0" eaLnBrk="1" latinLnBrk="0" hangingPunct="1"/>
            <a:r>
              <a:rPr lang="en-US" sz="2000" b="1" kern="1200" dirty="0" smtClean="0">
                <a:solidFill>
                  <a:srgbClr val="000000"/>
                </a:solidFill>
                <a:effectLst/>
                <a:latin typeface="Arial"/>
                <a:ea typeface="+mn-ea"/>
                <a:cs typeface="Arial"/>
              </a:rPr>
              <a:t>How much did these providers plead guilty to? </a:t>
            </a:r>
            <a:endParaRPr lang="en-US" sz="2000" dirty="0" smtClean="0">
              <a:effectLst/>
            </a:endParaRPr>
          </a:p>
          <a:p>
            <a:pPr algn="l" rtl="0" eaLnBrk="1" latinLnBrk="0" hangingPunct="1"/>
            <a:r>
              <a:rPr lang="en-US" sz="2000" kern="1200" dirty="0" smtClean="0">
                <a:solidFill>
                  <a:srgbClr val="000000"/>
                </a:solidFill>
                <a:effectLst/>
                <a:latin typeface="Arial"/>
                <a:ea typeface="+mn-ea"/>
                <a:cs typeface="Arial"/>
              </a:rPr>
              <a:t>Two owners of a home health care company that claimed to provide skilled nursing to Medicare beneficiaries pleaded guilty in connection with a </a:t>
            </a:r>
            <a:r>
              <a:rPr lang="en-US" sz="2000" b="1" kern="1200" dirty="0" smtClean="0">
                <a:solidFill>
                  <a:srgbClr val="000000"/>
                </a:solidFill>
                <a:effectLst/>
                <a:latin typeface="Arial"/>
                <a:ea typeface="+mn-ea"/>
                <a:cs typeface="Arial"/>
              </a:rPr>
              <a:t>$____</a:t>
            </a:r>
            <a:r>
              <a:rPr lang="en-US" sz="2000" kern="1200" dirty="0" smtClean="0">
                <a:solidFill>
                  <a:srgbClr val="000000"/>
                </a:solidFill>
                <a:effectLst/>
                <a:latin typeface="Arial"/>
                <a:ea typeface="+mn-ea"/>
                <a:cs typeface="Arial"/>
              </a:rPr>
              <a:t> Medicare fraud scheme.</a:t>
            </a:r>
            <a:endParaRPr lang="en-US" sz="2000" dirty="0" smtClean="0">
              <a:effectLst/>
            </a:endParaRPr>
          </a:p>
          <a:p>
            <a:pPr algn="l" rtl="0" eaLnBrk="1" latinLnBrk="0" hangingPunct="1"/>
            <a:r>
              <a:rPr lang="en-US" sz="2000" kern="1200" dirty="0" smtClean="0">
                <a:solidFill>
                  <a:srgbClr val="000000"/>
                </a:solidFill>
                <a:effectLst/>
                <a:latin typeface="Arial"/>
                <a:ea typeface="+mn-ea"/>
                <a:cs typeface="Arial"/>
              </a:rPr>
              <a:t>Each owner pleaded guilty to:</a:t>
            </a:r>
            <a:endParaRPr lang="en-US" sz="2000" dirty="0" smtClean="0">
              <a:effectLst/>
            </a:endParaRPr>
          </a:p>
          <a:p>
            <a:pPr marL="342900" indent="-342900" algn="l" rtl="0" eaLnBrk="1" latinLnBrk="0" hangingPunct="1">
              <a:buFont typeface="Arial" pitchFamily="34" charset="0"/>
              <a:buChar char="•"/>
            </a:pPr>
            <a:r>
              <a:rPr lang="en-US" sz="2000" kern="1200" dirty="0" smtClean="0">
                <a:solidFill>
                  <a:srgbClr val="000000"/>
                </a:solidFill>
                <a:effectLst/>
                <a:latin typeface="Arial"/>
                <a:ea typeface="+mn-ea"/>
                <a:cs typeface="Arial"/>
              </a:rPr>
              <a:t>1 count of conspiracy to commit health care fraud,</a:t>
            </a:r>
            <a:endParaRPr lang="en-US" sz="2000" dirty="0" smtClean="0">
              <a:effectLst/>
            </a:endParaRPr>
          </a:p>
          <a:p>
            <a:pPr marL="342900" indent="-342900" algn="l" rtl="0" eaLnBrk="1" latinLnBrk="0" hangingPunct="1">
              <a:buFont typeface="Arial" pitchFamily="34" charset="0"/>
              <a:buChar char="•"/>
            </a:pPr>
            <a:r>
              <a:rPr lang="en-US" sz="2000" kern="1200" dirty="0" smtClean="0">
                <a:solidFill>
                  <a:srgbClr val="000000"/>
                </a:solidFill>
                <a:effectLst/>
                <a:latin typeface="Arial"/>
                <a:ea typeface="+mn-ea"/>
                <a:cs typeface="Arial"/>
              </a:rPr>
              <a:t>1 count of conspiracy to pay kickbacks, and</a:t>
            </a:r>
            <a:endParaRPr lang="en-US" sz="2000" dirty="0" smtClean="0">
              <a:effectLst/>
            </a:endParaRPr>
          </a:p>
          <a:p>
            <a:pPr marL="342900" indent="-342900" algn="l" rtl="0" eaLnBrk="1" latinLnBrk="0" hangingPunct="1">
              <a:buFont typeface="Arial" pitchFamily="34" charset="0"/>
              <a:buChar char="•"/>
            </a:pPr>
            <a:r>
              <a:rPr lang="en-US" sz="2000" kern="1200" dirty="0" smtClean="0">
                <a:solidFill>
                  <a:srgbClr val="000000"/>
                </a:solidFill>
                <a:effectLst/>
                <a:latin typeface="Arial"/>
                <a:ea typeface="+mn-ea"/>
                <a:cs typeface="Arial"/>
              </a:rPr>
              <a:t>16 counts of payment of kickbacks to Medicare beneficiary recruiters. Each owner faces a maximum sentence of 10 years in prison for the health care fraud conspiracy count, 5 years in prison for the kickback conspiracy count, and 5 years in prison for each kickback count.</a:t>
            </a:r>
            <a:br>
              <a:rPr lang="en-US" sz="2000" kern="1200" dirty="0" smtClean="0">
                <a:solidFill>
                  <a:srgbClr val="000000"/>
                </a:solidFill>
                <a:effectLst/>
                <a:latin typeface="Arial"/>
                <a:ea typeface="+mn-ea"/>
                <a:cs typeface="Arial"/>
              </a:rPr>
            </a:br>
            <a:endParaRPr lang="en-US" sz="2000" dirty="0" smtClean="0">
              <a:effectLst/>
            </a:endParaRPr>
          </a:p>
          <a:p>
            <a:pPr marL="457200" indent="-457200" algn="l"/>
            <a:r>
              <a:rPr lang="en-US" sz="2000" kern="1200" dirty="0" smtClean="0">
                <a:solidFill>
                  <a:srgbClr val="000000"/>
                </a:solidFill>
                <a:effectLst/>
                <a:latin typeface="Arial"/>
                <a:ea typeface="+mn-ea"/>
                <a:cs typeface="Arial"/>
              </a:rPr>
              <a:t>What is the dollar amount of this Medicare fraud scheme?</a:t>
            </a:r>
            <a:br>
              <a:rPr lang="en-US" sz="2000" kern="1200" dirty="0" smtClean="0">
                <a:solidFill>
                  <a:srgbClr val="000000"/>
                </a:solidFill>
                <a:effectLst/>
                <a:latin typeface="Arial"/>
                <a:ea typeface="+mn-ea"/>
                <a:cs typeface="Arial"/>
              </a:rPr>
            </a:br>
            <a:r>
              <a:rPr lang="en-US" sz="2000" kern="1200" dirty="0" smtClean="0">
                <a:solidFill>
                  <a:srgbClr val="000000"/>
                </a:solidFill>
                <a:effectLst/>
                <a:latin typeface="Arial"/>
                <a:ea typeface="+mn-ea"/>
                <a:cs typeface="Arial"/>
              </a:rPr>
              <a:t>1. </a:t>
            </a:r>
            <a:r>
              <a:rPr lang="en-US" sz="2000" dirty="0" smtClean="0">
                <a:latin typeface="Arial" pitchFamily="34" charset="0"/>
                <a:cs typeface="Arial" pitchFamily="34" charset="0"/>
              </a:rPr>
              <a:t>500,000</a:t>
            </a:r>
            <a:r>
              <a:rPr lang="en-US" sz="2000" dirty="0">
                <a:latin typeface="Arial" pitchFamily="34" charset="0"/>
                <a:cs typeface="Arial" pitchFamily="34" charset="0"/>
              </a:rPr>
              <a:t/>
            </a:r>
            <a:br>
              <a:rPr lang="en-US" sz="2000" dirty="0">
                <a:latin typeface="Arial" pitchFamily="34" charset="0"/>
                <a:cs typeface="Arial" pitchFamily="34" charset="0"/>
              </a:rPr>
            </a:br>
            <a:r>
              <a:rPr lang="en-US" sz="2000" dirty="0" smtClean="0">
                <a:latin typeface="Arial" pitchFamily="34" charset="0"/>
                <a:cs typeface="Arial" pitchFamily="34" charset="0"/>
              </a:rPr>
              <a:t>2. 2.6  </a:t>
            </a:r>
            <a:r>
              <a:rPr lang="en-US" sz="2000" dirty="0">
                <a:latin typeface="Arial" pitchFamily="34" charset="0"/>
                <a:cs typeface="Arial" pitchFamily="34" charset="0"/>
              </a:rPr>
              <a:t>million</a:t>
            </a:r>
            <a:br>
              <a:rPr lang="en-US" sz="2000" dirty="0">
                <a:latin typeface="Arial" pitchFamily="34" charset="0"/>
                <a:cs typeface="Arial" pitchFamily="34" charset="0"/>
              </a:rPr>
            </a:br>
            <a:r>
              <a:rPr lang="en-US" sz="2000" dirty="0" smtClean="0">
                <a:latin typeface="Arial" pitchFamily="34" charset="0"/>
                <a:cs typeface="Arial" pitchFamily="34" charset="0"/>
              </a:rPr>
              <a:t>3. 5.2 </a:t>
            </a:r>
            <a:r>
              <a:rPr lang="en-US" sz="2000" dirty="0">
                <a:latin typeface="Arial" pitchFamily="34" charset="0"/>
                <a:cs typeface="Arial" pitchFamily="34" charset="0"/>
              </a:rPr>
              <a:t>million</a:t>
            </a:r>
            <a:br>
              <a:rPr lang="en-US" sz="2000" dirty="0">
                <a:latin typeface="Arial" pitchFamily="34" charset="0"/>
                <a:cs typeface="Arial" pitchFamily="34" charset="0"/>
              </a:rPr>
            </a:br>
            <a:r>
              <a:rPr lang="en-US" sz="2000" dirty="0" smtClean="0">
                <a:latin typeface="Arial" pitchFamily="34" charset="0"/>
                <a:cs typeface="Arial" pitchFamily="34" charset="0"/>
              </a:rPr>
              <a:t>4. 110 </a:t>
            </a:r>
            <a:r>
              <a:rPr lang="en-US" sz="2000" dirty="0">
                <a:latin typeface="Arial" pitchFamily="34" charset="0"/>
                <a:cs typeface="Arial" pitchFamily="34" charset="0"/>
              </a:rPr>
              <a:t>million</a:t>
            </a:r>
            <a:br>
              <a:rPr lang="en-US" sz="2000" dirty="0">
                <a:latin typeface="Arial" pitchFamily="34" charset="0"/>
                <a:cs typeface="Arial" pitchFamily="34" charset="0"/>
              </a:rPr>
            </a:br>
            <a:endParaRPr lang="en-US" sz="2000" dirty="0" smtClean="0">
              <a:effectLst/>
            </a:endParaRPr>
          </a:p>
          <a:p>
            <a:endParaRPr lang="en-US" dirty="0"/>
          </a:p>
        </p:txBody>
      </p:sp>
    </p:spTree>
    <p:extLst>
      <p:ext uri="{BB962C8B-B14F-4D97-AF65-F5344CB8AC3E}">
        <p14:creationId xmlns:p14="http://schemas.microsoft.com/office/powerpoint/2010/main" xmlns="" val="218026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Dragne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7"/>
          <p:cNvSpPr>
            <a:spLocks noGrp="1"/>
          </p:cNvSpPr>
          <p:nvPr>
            <p:ph type="sldNum" sz="quarter" idx="12"/>
          </p:nvPr>
        </p:nvSpPr>
        <p:spPr>
          <a:xfrm>
            <a:off x="6553200" y="6356350"/>
            <a:ext cx="2133600" cy="365125"/>
          </a:xfrm>
        </p:spPr>
        <p:txBody>
          <a:bodyPr/>
          <a:lstStyle/>
          <a:p>
            <a:fld id="{CD7B7113-EBDE-9C4A-98B0-D519A70CB2E6}" type="slidenum">
              <a:rPr lang="en-US" smtClean="0">
                <a:latin typeface="Arial" pitchFamily="34" charset="0"/>
                <a:cs typeface="Arial" pitchFamily="34" charset="0"/>
              </a:rPr>
              <a:pPr/>
              <a:t>13</a:t>
            </a:fld>
            <a:endParaRPr lang="en-US" dirty="0">
              <a:latin typeface="Arial" pitchFamily="34" charset="0"/>
              <a:cs typeface="Arial" pitchFamily="34" charset="0"/>
            </a:endParaRPr>
          </a:p>
        </p:txBody>
      </p:sp>
      <p:sp>
        <p:nvSpPr>
          <p:cNvPr id="2" name="Title 1"/>
          <p:cNvSpPr>
            <a:spLocks noGrp="1"/>
          </p:cNvSpPr>
          <p:nvPr>
            <p:ph type="title"/>
          </p:nvPr>
        </p:nvSpPr>
        <p:spPr>
          <a:xfrm>
            <a:off x="438150" y="2641045"/>
            <a:ext cx="8229600" cy="1143000"/>
          </a:xfrm>
        </p:spPr>
        <p:txBody>
          <a:bodyPr>
            <a:normAutofit fontScale="90000"/>
          </a:bodyPr>
          <a:lstStyle/>
          <a:p>
            <a:pPr marL="0" marR="0" indent="0" algn="ctr" defTabSz="457200" rtl="0" eaLnBrk="1" fontAlgn="auto" latinLnBrk="0" hangingPunct="1">
              <a:lnSpc>
                <a:spcPct val="100000"/>
              </a:lnSpc>
              <a:spcBef>
                <a:spcPct val="0"/>
              </a:spcBef>
              <a:spcAft>
                <a:spcPts val="0"/>
              </a:spcAft>
              <a:buClrTx/>
              <a:buSzTx/>
              <a:buFontTx/>
              <a:buNone/>
              <a:tabLst/>
              <a:defRPr/>
            </a:pPr>
            <a:r>
              <a:rPr lang="en-US" sz="3600" kern="1200" dirty="0" smtClean="0">
                <a:solidFill>
                  <a:srgbClr val="2E2D8D"/>
                </a:solidFill>
                <a:effectLst/>
                <a:latin typeface="Arial Black" pitchFamily="34" charset="0"/>
              </a:rPr>
              <a:t>What is Fraud? </a:t>
            </a:r>
            <a:endParaRPr lang="en-US" sz="3600" dirty="0" smtClean="0">
              <a:solidFill>
                <a:srgbClr val="2E2D8D"/>
              </a:solidFill>
              <a:effectLst/>
              <a:latin typeface="Arial Black" pitchFamily="34" charset="0"/>
            </a:endParaRPr>
          </a:p>
          <a:p>
            <a:pPr algn="l" rtl="0" eaLnBrk="1" latinLnBrk="0" hangingPunct="1"/>
            <a:r>
              <a:rPr lang="en-US" sz="2800" kern="1200" dirty="0" smtClean="0">
                <a:solidFill>
                  <a:srgbClr val="000000"/>
                </a:solidFill>
                <a:effectLst/>
                <a:latin typeface="Arial"/>
                <a:ea typeface="+mn-ea"/>
                <a:cs typeface="Arial"/>
              </a:rPr>
              <a:t/>
            </a:r>
            <a:br>
              <a:rPr lang="en-US" sz="2800" kern="1200" dirty="0" smtClean="0">
                <a:solidFill>
                  <a:srgbClr val="000000"/>
                </a:solidFill>
                <a:effectLst/>
                <a:latin typeface="Arial"/>
                <a:ea typeface="+mn-ea"/>
                <a:cs typeface="Arial"/>
              </a:rPr>
            </a:br>
            <a:r>
              <a:rPr lang="en-US" sz="2800" kern="1200" dirty="0" smtClean="0">
                <a:solidFill>
                  <a:srgbClr val="000000"/>
                </a:solidFill>
                <a:effectLst/>
                <a:latin typeface="Arial"/>
                <a:ea typeface="+mn-ea"/>
                <a:cs typeface="Arial"/>
              </a:rPr>
              <a:t>Making false statements or representations of material facts to</a:t>
            </a:r>
            <a:br>
              <a:rPr lang="en-US" sz="2800" kern="1200" dirty="0" smtClean="0">
                <a:solidFill>
                  <a:srgbClr val="000000"/>
                </a:solidFill>
                <a:effectLst/>
                <a:latin typeface="Arial"/>
                <a:ea typeface="+mn-ea"/>
                <a:cs typeface="Arial"/>
              </a:rPr>
            </a:br>
            <a:r>
              <a:rPr lang="en-US" sz="2800" kern="1200" dirty="0" smtClean="0">
                <a:solidFill>
                  <a:srgbClr val="000000"/>
                </a:solidFill>
                <a:effectLst/>
                <a:latin typeface="Arial"/>
                <a:ea typeface="+mn-ea"/>
                <a:cs typeface="Arial"/>
              </a:rPr>
              <a:t>	Obtain some benefit or payment</a:t>
            </a:r>
            <a:endParaRPr lang="en-US" dirty="0" smtClean="0">
              <a:effectLst/>
            </a:endParaRPr>
          </a:p>
          <a:p>
            <a:pPr algn="l" rtl="0" eaLnBrk="1" latinLnBrk="0" hangingPunct="1"/>
            <a:r>
              <a:rPr lang="en-US" sz="2800" kern="1200" dirty="0" smtClean="0">
                <a:solidFill>
                  <a:srgbClr val="000000"/>
                </a:solidFill>
                <a:effectLst/>
                <a:latin typeface="Arial"/>
                <a:ea typeface="+mn-ea"/>
                <a:cs typeface="Arial"/>
              </a:rPr>
              <a:t>	For which no entitlement would otherwise exist</a:t>
            </a:r>
            <a:endParaRPr lang="en-US" dirty="0" smtClean="0">
              <a:effectLst/>
            </a:endParaRPr>
          </a:p>
          <a:p>
            <a:pPr algn="l" rtl="0" eaLnBrk="1" latinLnBrk="0" hangingPunct="1"/>
            <a:r>
              <a:rPr lang="en-US" sz="2800" kern="1200" dirty="0" smtClean="0">
                <a:solidFill>
                  <a:srgbClr val="000000"/>
                </a:solidFill>
                <a:effectLst/>
                <a:latin typeface="Arial"/>
                <a:ea typeface="+mn-ea"/>
                <a:cs typeface="Arial"/>
              </a:rPr>
              <a:t>	</a:t>
            </a:r>
            <a:br>
              <a:rPr lang="en-US" sz="2800" kern="1200" dirty="0" smtClean="0">
                <a:solidFill>
                  <a:srgbClr val="000000"/>
                </a:solidFill>
                <a:effectLst/>
                <a:latin typeface="Arial"/>
                <a:ea typeface="+mn-ea"/>
                <a:cs typeface="Arial"/>
              </a:rPr>
            </a:br>
            <a:r>
              <a:rPr lang="en-US" sz="2800" kern="1200" dirty="0" smtClean="0">
                <a:solidFill>
                  <a:srgbClr val="000000"/>
                </a:solidFill>
                <a:effectLst/>
                <a:latin typeface="Arial"/>
                <a:ea typeface="+mn-ea"/>
                <a:cs typeface="Arial"/>
              </a:rPr>
              <a:t>Includes obtaining something of value through</a:t>
            </a:r>
            <a:endParaRPr lang="en-US" dirty="0" smtClean="0">
              <a:effectLst/>
            </a:endParaRPr>
          </a:p>
          <a:p>
            <a:pPr algn="l" rtl="0" eaLnBrk="1" latinLnBrk="0" hangingPunct="1"/>
            <a:r>
              <a:rPr lang="en-US" sz="2800" kern="1200" dirty="0" smtClean="0">
                <a:solidFill>
                  <a:srgbClr val="000000"/>
                </a:solidFill>
                <a:effectLst/>
                <a:latin typeface="Arial"/>
                <a:ea typeface="+mn-ea"/>
                <a:cs typeface="Arial"/>
              </a:rPr>
              <a:t>	Misrepresentations or </a:t>
            </a:r>
            <a:endParaRPr lang="en-US" dirty="0" smtClean="0">
              <a:effectLst/>
            </a:endParaRPr>
          </a:p>
          <a:p>
            <a:pPr algn="l" rtl="0" eaLnBrk="1" latinLnBrk="0" hangingPunct="1"/>
            <a:r>
              <a:rPr lang="en-US" sz="2800" kern="1200" dirty="0" smtClean="0">
                <a:solidFill>
                  <a:srgbClr val="000000"/>
                </a:solidFill>
                <a:effectLst/>
                <a:latin typeface="Arial"/>
                <a:ea typeface="+mn-ea"/>
                <a:cs typeface="Arial"/>
              </a:rPr>
              <a:t>	Concealment of material facts</a:t>
            </a:r>
            <a:endParaRPr lang="en-US" dirty="0" smtClean="0">
              <a:effectLst/>
            </a:endParaRPr>
          </a:p>
          <a:p>
            <a:endParaRPr lang="en-US" dirty="0"/>
          </a:p>
        </p:txBody>
      </p:sp>
    </p:spTree>
    <p:extLst>
      <p:ext uri="{BB962C8B-B14F-4D97-AF65-F5344CB8AC3E}">
        <p14:creationId xmlns:p14="http://schemas.microsoft.com/office/powerpoint/2010/main" xmlns="" val="35987888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1" y="2463801"/>
            <a:ext cx="6057900" cy="1143000"/>
          </a:xfrm>
        </p:spPr>
        <p:txBody>
          <a:bodyPr>
            <a:normAutofit fontScale="90000"/>
          </a:bodyPr>
          <a:lstStyle/>
          <a:p>
            <a:pPr algn="l" rtl="0" eaLnBrk="1" latinLnBrk="0" hangingPunct="1"/>
            <a:r>
              <a:rPr lang="en-US" sz="3600" dirty="0" smtClean="0">
                <a:solidFill>
                  <a:srgbClr val="2E2D8D"/>
                </a:solidFill>
                <a:latin typeface="Arial Black"/>
                <a:cs typeface="Arial Black"/>
              </a:rPr>
              <a:t>What is Abuse?                           </a:t>
            </a:r>
            <a:br>
              <a:rPr lang="en-US" sz="3600" dirty="0" smtClean="0">
                <a:solidFill>
                  <a:srgbClr val="2E2D8D"/>
                </a:solidFill>
                <a:latin typeface="Arial Black"/>
                <a:cs typeface="Arial Black"/>
              </a:rPr>
            </a:br>
            <a:r>
              <a:rPr lang="en-US" sz="3600" dirty="0">
                <a:solidFill>
                  <a:srgbClr val="2E2D8D"/>
                </a:solidFill>
                <a:latin typeface="Arial Black"/>
                <a:cs typeface="Arial Black"/>
              </a:rPr>
              <a:t/>
            </a:r>
            <a:br>
              <a:rPr lang="en-US" sz="3600" dirty="0">
                <a:solidFill>
                  <a:srgbClr val="2E2D8D"/>
                </a:solidFill>
                <a:latin typeface="Arial Black"/>
                <a:cs typeface="Arial Black"/>
              </a:rPr>
            </a:br>
            <a:r>
              <a:rPr lang="en-US" sz="3100" kern="1200" dirty="0" smtClean="0">
                <a:solidFill>
                  <a:schemeClr val="tx1"/>
                </a:solidFill>
                <a:effectLst/>
                <a:latin typeface="Arial" pitchFamily="34" charset="0"/>
                <a:cs typeface="Arial" pitchFamily="34" charset="0"/>
              </a:rPr>
              <a:t>Abuse describes practices that:</a:t>
            </a:r>
            <a:endParaRPr lang="en-US" sz="3100" dirty="0" smtClean="0">
              <a:effectLst/>
              <a:latin typeface="Arial" pitchFamily="34" charset="0"/>
              <a:cs typeface="Arial" pitchFamily="34" charset="0"/>
            </a:endParaRPr>
          </a:p>
          <a:p>
            <a:pPr marL="457200" indent="-457200" algn="l" rtl="0" eaLnBrk="1" latinLnBrk="0" hangingPunct="1">
              <a:buFont typeface="Arial" pitchFamily="34" charset="0"/>
              <a:buChar char="•"/>
            </a:pPr>
            <a:r>
              <a:rPr lang="en-US" sz="3100" kern="1200" dirty="0" smtClean="0">
                <a:solidFill>
                  <a:schemeClr val="tx1"/>
                </a:solidFill>
                <a:effectLst/>
                <a:latin typeface="Arial" pitchFamily="34" charset="0"/>
                <a:cs typeface="Arial" pitchFamily="34" charset="0"/>
              </a:rPr>
              <a:t>Result in unnecessary costs,</a:t>
            </a:r>
            <a:endParaRPr lang="en-US" sz="3100" dirty="0" smtClean="0">
              <a:effectLst/>
              <a:latin typeface="Arial" pitchFamily="34" charset="0"/>
              <a:cs typeface="Arial" pitchFamily="34" charset="0"/>
            </a:endParaRPr>
          </a:p>
          <a:p>
            <a:pPr marL="457200" indent="-457200" algn="l" rtl="0" eaLnBrk="1" latinLnBrk="0" hangingPunct="1">
              <a:buFont typeface="Arial" pitchFamily="34" charset="0"/>
              <a:buChar char="•"/>
            </a:pPr>
            <a:r>
              <a:rPr lang="en-US" sz="3100" kern="1200" dirty="0" smtClean="0">
                <a:solidFill>
                  <a:schemeClr val="tx1"/>
                </a:solidFill>
                <a:effectLst/>
                <a:latin typeface="Arial" pitchFamily="34" charset="0"/>
                <a:cs typeface="Arial" pitchFamily="34" charset="0"/>
              </a:rPr>
              <a:t>Are not medically necessary,</a:t>
            </a:r>
            <a:endParaRPr lang="en-US" sz="3100" dirty="0" smtClean="0">
              <a:effectLst/>
              <a:latin typeface="Arial" pitchFamily="34" charset="0"/>
              <a:cs typeface="Arial" pitchFamily="34" charset="0"/>
            </a:endParaRPr>
          </a:p>
          <a:p>
            <a:pPr marL="457200" indent="-457200" algn="l" rtl="0" eaLnBrk="1" latinLnBrk="0" hangingPunct="1">
              <a:buFont typeface="Arial" pitchFamily="34" charset="0"/>
              <a:buChar char="•"/>
            </a:pPr>
            <a:r>
              <a:rPr lang="en-US" sz="3100" kern="1200" dirty="0" smtClean="0">
                <a:solidFill>
                  <a:schemeClr val="tx1"/>
                </a:solidFill>
                <a:effectLst/>
                <a:latin typeface="Arial" pitchFamily="34" charset="0"/>
                <a:cs typeface="Arial" pitchFamily="34" charset="0"/>
              </a:rPr>
              <a:t>Are not professionally recognized</a:t>
            </a:r>
            <a:endParaRPr lang="en-US" sz="3100" dirty="0" smtClean="0">
              <a:effectLst/>
              <a:latin typeface="Arial" pitchFamily="34" charset="0"/>
              <a:cs typeface="Arial" pitchFamily="34" charset="0"/>
            </a:endParaRPr>
          </a:p>
          <a:p>
            <a:pPr algn="l" rtl="0" eaLnBrk="1" latinLnBrk="0" hangingPunct="1"/>
            <a:r>
              <a:rPr lang="en-US" sz="3100" kern="1200" dirty="0" smtClean="0">
                <a:solidFill>
                  <a:schemeClr val="tx1"/>
                </a:solidFill>
                <a:effectLst/>
                <a:latin typeface="Arial" pitchFamily="34" charset="0"/>
                <a:cs typeface="Arial" pitchFamily="34" charset="0"/>
              </a:rPr>
              <a:t>     standards, and </a:t>
            </a:r>
            <a:endParaRPr lang="en-US" sz="3100" dirty="0" smtClean="0">
              <a:effectLst/>
              <a:latin typeface="Arial" pitchFamily="34" charset="0"/>
              <a:cs typeface="Arial" pitchFamily="34" charset="0"/>
            </a:endParaRPr>
          </a:p>
          <a:p>
            <a:pPr marL="457200" indent="-457200" algn="l">
              <a:buFont typeface="Arial" pitchFamily="34" charset="0"/>
              <a:buChar char="•"/>
            </a:pPr>
            <a:r>
              <a:rPr lang="en-US" sz="3100" kern="1200" dirty="0" smtClean="0">
                <a:solidFill>
                  <a:schemeClr val="tx1"/>
                </a:solidFill>
                <a:effectLst/>
                <a:latin typeface="Arial" pitchFamily="34" charset="0"/>
                <a:cs typeface="Arial" pitchFamily="34" charset="0"/>
              </a:rPr>
              <a:t>Are not fairly priced</a:t>
            </a:r>
            <a:r>
              <a:rPr lang="en-US" dirty="0" smtClean="0">
                <a:solidFill>
                  <a:srgbClr val="2E2D8D"/>
                </a:solidFill>
                <a:latin typeface="Arial Black"/>
                <a:cs typeface="Arial Black"/>
              </a:rPr>
              <a:t/>
            </a:r>
            <a:br>
              <a:rPr lang="en-US" dirty="0" smtClean="0">
                <a:solidFill>
                  <a:srgbClr val="2E2D8D"/>
                </a:solidFill>
                <a:latin typeface="Arial Black"/>
                <a:cs typeface="Arial Black"/>
              </a:rPr>
            </a:br>
            <a:endParaRPr lang="en-US" dirty="0"/>
          </a:p>
        </p:txBody>
      </p:sp>
      <p:sp>
        <p:nvSpPr>
          <p:cNvPr id="3" name="Slide Number Placeholder 2"/>
          <p:cNvSpPr>
            <a:spLocks noGrp="1"/>
          </p:cNvSpPr>
          <p:nvPr>
            <p:ph type="sldNum" sz="quarter" idx="12"/>
          </p:nvPr>
        </p:nvSpPr>
        <p:spPr/>
        <p:txBody>
          <a:bodyPr/>
          <a:lstStyle/>
          <a:p>
            <a:fld id="{CD7B7113-EBDE-9C4A-98B0-D519A70CB2E6}"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descr="Badge of the Office of the Inspector General"/>
          <p:cNvPicPr>
            <a:picLocks noChangeAspect="1" noChangeArrowheads="1"/>
          </p:cNvPicPr>
          <p:nvPr/>
        </p:nvPicPr>
        <p:blipFill>
          <a:blip r:embed="rId4" cstate="print"/>
          <a:srcRect/>
          <a:stretch>
            <a:fillRect/>
          </a:stretch>
        </p:blipFill>
        <p:spPr bwMode="auto">
          <a:xfrm>
            <a:off x="266700" y="1600200"/>
            <a:ext cx="2095500" cy="3629025"/>
          </a:xfrm>
          <a:prstGeom prst="rect">
            <a:avLst/>
          </a:prstGeom>
          <a:noFill/>
        </p:spPr>
      </p:pic>
      <p:sp>
        <p:nvSpPr>
          <p:cNvPr id="6" name="Slide Number Placeholder 7"/>
          <p:cNvSpPr>
            <a:spLocks noGrp="1"/>
          </p:cNvSpPr>
          <p:nvPr>
            <p:ph type="sldNum" sz="quarter" idx="12"/>
          </p:nvPr>
        </p:nvSpPr>
        <p:spPr/>
        <p:txBody>
          <a:bodyPr/>
          <a:lstStyle/>
          <a:p>
            <a:fld id="{CD7B7113-EBDE-9C4A-98B0-D519A70CB2E6}" type="slidenum">
              <a:rPr lang="en-US" smtClean="0">
                <a:latin typeface="Arial" pitchFamily="34" charset="0"/>
                <a:cs typeface="Arial" pitchFamily="34" charset="0"/>
              </a:rPr>
              <a:pPr/>
              <a:t>15</a:t>
            </a:fld>
            <a:endParaRPr lang="en-US" dirty="0">
              <a:latin typeface="Arial" pitchFamily="34" charset="0"/>
              <a:cs typeface="Arial" pitchFamily="34" charset="0"/>
            </a:endParaRPr>
          </a:p>
        </p:txBody>
      </p:sp>
      <p:sp>
        <p:nvSpPr>
          <p:cNvPr id="2" name="Title 1"/>
          <p:cNvSpPr>
            <a:spLocks noGrp="1"/>
          </p:cNvSpPr>
          <p:nvPr>
            <p:ph type="title" idx="4294967295"/>
          </p:nvPr>
        </p:nvSpPr>
        <p:spPr>
          <a:xfrm>
            <a:off x="2628900" y="1741488"/>
            <a:ext cx="5876925" cy="3763962"/>
          </a:xfrm>
        </p:spPr>
        <p:txBody>
          <a:bodyPr>
            <a:normAutofit fontScale="90000"/>
          </a:bodyPr>
          <a:lstStyle/>
          <a:p>
            <a:pPr algn="l" rtl="0" eaLnBrk="1" latinLnBrk="0" hangingPunct="1"/>
            <a:r>
              <a:rPr lang="en-US" sz="2200" kern="1200" dirty="0" smtClean="0">
                <a:solidFill>
                  <a:srgbClr val="000000"/>
                </a:solidFill>
                <a:effectLst/>
                <a:latin typeface="Arial" pitchFamily="34" charset="0"/>
                <a:ea typeface="+mn-ea"/>
                <a:cs typeface="Arial" pitchFamily="34" charset="0"/>
              </a:rPr>
              <a:t>A DMEPOS supplier was paid $5,049 for a power wheelchair, Group 2 standard. The documentation did not support medical necessity according to the applicable National Coverage Determination (NCD) and Local Coverage Determination (LCD). Neither the diagnoses submitted nor the face-to-face evaluation received from the physician’s office supported the inability to self-propel. No other valid rationale was offered as to why a power mobility device versus another mobility device was reasonable and necessary.</a:t>
            </a:r>
            <a:endParaRPr lang="en-US" sz="2200" dirty="0" smtClean="0">
              <a:effectLst/>
              <a:latin typeface="Arial" pitchFamily="34" charset="0"/>
              <a:cs typeface="Arial" pitchFamily="34" charset="0"/>
            </a:endParaRPr>
          </a:p>
          <a:p>
            <a:endParaRPr lang="en-US" dirty="0"/>
          </a:p>
        </p:txBody>
      </p:sp>
    </p:spTree>
    <p:extLst>
      <p:ext uri="{BB962C8B-B14F-4D97-AF65-F5344CB8AC3E}">
        <p14:creationId xmlns:p14="http://schemas.microsoft.com/office/powerpoint/2010/main" xmlns="" val="218026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3" name="Dragne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descr="Badge of the Office of the Inspector General"/>
          <p:cNvPicPr>
            <a:picLocks noChangeAspect="1" noChangeArrowheads="1"/>
          </p:cNvPicPr>
          <p:nvPr/>
        </p:nvPicPr>
        <p:blipFill>
          <a:blip r:embed="rId4" cstate="print"/>
          <a:srcRect/>
          <a:stretch>
            <a:fillRect/>
          </a:stretch>
        </p:blipFill>
        <p:spPr bwMode="auto">
          <a:xfrm>
            <a:off x="266700" y="1600200"/>
            <a:ext cx="2095500" cy="3629025"/>
          </a:xfrm>
          <a:prstGeom prst="rect">
            <a:avLst/>
          </a:prstGeom>
          <a:noFill/>
        </p:spPr>
      </p:pic>
      <p:sp>
        <p:nvSpPr>
          <p:cNvPr id="6" name="Slide Number Placeholder 7"/>
          <p:cNvSpPr>
            <a:spLocks noGrp="1"/>
          </p:cNvSpPr>
          <p:nvPr>
            <p:ph type="sldNum" sz="quarter" idx="12"/>
          </p:nvPr>
        </p:nvSpPr>
        <p:spPr/>
        <p:txBody>
          <a:bodyPr/>
          <a:lstStyle/>
          <a:p>
            <a:fld id="{CD7B7113-EBDE-9C4A-98B0-D519A70CB2E6}" type="slidenum">
              <a:rPr lang="en-US" smtClean="0">
                <a:latin typeface="Arial" pitchFamily="34" charset="0"/>
                <a:cs typeface="Arial" pitchFamily="34" charset="0"/>
              </a:rPr>
              <a:pPr/>
              <a:t>16</a:t>
            </a:fld>
            <a:endParaRPr lang="en-US" dirty="0">
              <a:latin typeface="Arial" pitchFamily="34" charset="0"/>
              <a:cs typeface="Arial" pitchFamily="34" charset="0"/>
            </a:endParaRPr>
          </a:p>
        </p:txBody>
      </p:sp>
      <p:sp>
        <p:nvSpPr>
          <p:cNvPr id="2" name="Title 1"/>
          <p:cNvSpPr>
            <a:spLocks noGrp="1"/>
          </p:cNvSpPr>
          <p:nvPr>
            <p:ph type="title" idx="4294967295"/>
          </p:nvPr>
        </p:nvSpPr>
        <p:spPr>
          <a:xfrm>
            <a:off x="3152775" y="2022475"/>
            <a:ext cx="5229225" cy="3233737"/>
          </a:xfrm>
        </p:spPr>
        <p:txBody>
          <a:bodyPr>
            <a:normAutofit/>
          </a:bodyPr>
          <a:lstStyle/>
          <a:p>
            <a:pPr algn="l" rtl="0" eaLnBrk="1" latinLnBrk="0" hangingPunct="1"/>
            <a:r>
              <a:rPr lang="en-US" sz="2200" kern="1200" dirty="0" smtClean="0">
                <a:solidFill>
                  <a:srgbClr val="000000"/>
                </a:solidFill>
                <a:effectLst/>
                <a:latin typeface="Arial"/>
                <a:ea typeface="+mn-ea"/>
                <a:cs typeface="Arial"/>
              </a:rPr>
              <a:t>How much of the $5,049 payment did Medicare recoup from this supplier?                                   </a:t>
            </a:r>
            <a:br>
              <a:rPr lang="en-US" sz="2200" kern="1200" dirty="0" smtClean="0">
                <a:solidFill>
                  <a:srgbClr val="000000"/>
                </a:solidFill>
                <a:effectLst/>
                <a:latin typeface="Arial"/>
                <a:ea typeface="+mn-ea"/>
                <a:cs typeface="Arial"/>
              </a:rPr>
            </a:br>
            <a:r>
              <a:rPr lang="en-US" sz="2200" kern="1200" dirty="0" smtClean="0">
                <a:solidFill>
                  <a:srgbClr val="000000"/>
                </a:solidFill>
                <a:effectLst/>
                <a:latin typeface="Arial"/>
                <a:ea typeface="+mn-ea"/>
                <a:cs typeface="Arial"/>
              </a:rPr>
              <a:t>                                                           1. </a:t>
            </a:r>
            <a:r>
              <a:rPr lang="en-US" sz="2200" kern="1200" dirty="0" smtClean="0">
                <a:solidFill>
                  <a:schemeClr val="tx1"/>
                </a:solidFill>
                <a:effectLst/>
                <a:latin typeface="Arial" pitchFamily="34" charset="0"/>
                <a:cs typeface="Arial" pitchFamily="34" charset="0"/>
              </a:rPr>
              <a:t>Nothing ($0)</a:t>
            </a:r>
            <a:endParaRPr lang="en-US" sz="2200" dirty="0" smtClean="0">
              <a:effectLst/>
              <a:latin typeface="Arial" pitchFamily="34" charset="0"/>
              <a:cs typeface="Arial" pitchFamily="34" charset="0"/>
            </a:endParaRPr>
          </a:p>
          <a:p>
            <a:pPr algn="l" rtl="0" eaLnBrk="1" latinLnBrk="0" hangingPunct="1"/>
            <a:r>
              <a:rPr lang="en-US" sz="2200" kern="1200" dirty="0" smtClean="0">
                <a:solidFill>
                  <a:schemeClr val="tx1"/>
                </a:solidFill>
                <a:effectLst/>
                <a:latin typeface="Arial" pitchFamily="34" charset="0"/>
                <a:cs typeface="Arial" pitchFamily="34" charset="0"/>
              </a:rPr>
              <a:t>2. Half ($2,524.50)</a:t>
            </a:r>
            <a:endParaRPr lang="en-US" sz="2200" dirty="0" smtClean="0">
              <a:effectLst/>
              <a:latin typeface="Arial" pitchFamily="34" charset="0"/>
              <a:cs typeface="Arial" pitchFamily="34" charset="0"/>
            </a:endParaRPr>
          </a:p>
          <a:p>
            <a:pPr algn="l" rtl="0" eaLnBrk="1" latinLnBrk="0" hangingPunct="1"/>
            <a:r>
              <a:rPr lang="en-US" sz="2200" kern="1200" dirty="0" smtClean="0">
                <a:solidFill>
                  <a:schemeClr val="tx1"/>
                </a:solidFill>
                <a:effectLst/>
                <a:latin typeface="Arial" pitchFamily="34" charset="0"/>
                <a:cs typeface="Arial" pitchFamily="34" charset="0"/>
              </a:rPr>
              <a:t>3. All ($5,049)</a:t>
            </a:r>
            <a:endParaRPr lang="en-US" sz="2200" dirty="0" smtClean="0">
              <a:effectLst/>
              <a:latin typeface="Arial" pitchFamily="34" charset="0"/>
              <a:cs typeface="Arial" pitchFamily="34" charset="0"/>
            </a:endParaRPr>
          </a:p>
          <a:p>
            <a:pPr algn="l" rtl="0" eaLnBrk="1" latinLnBrk="0" hangingPunct="1"/>
            <a:r>
              <a:rPr lang="en-US" sz="2200" kern="1200" dirty="0" smtClean="0">
                <a:solidFill>
                  <a:schemeClr val="tx1"/>
                </a:solidFill>
                <a:effectLst/>
                <a:latin typeface="Arial" pitchFamily="34" charset="0"/>
                <a:cs typeface="Arial" pitchFamily="34" charset="0"/>
              </a:rPr>
              <a:t>4. Triple ($15,147)</a:t>
            </a:r>
            <a:endParaRPr lang="en-US" sz="2200" dirty="0" smtClean="0">
              <a:effectLst/>
              <a:latin typeface="Arial" pitchFamily="34" charset="0"/>
              <a:cs typeface="Arial" pitchFamily="34" charset="0"/>
            </a:endParaRPr>
          </a:p>
          <a:p>
            <a:pPr algn="l" rtl="0" eaLnBrk="1" latinLnBrk="0" hangingPunct="1"/>
            <a:endParaRPr lang="en-US" dirty="0" smtClean="0">
              <a:effectLst/>
            </a:endParaRPr>
          </a:p>
          <a:p>
            <a:endParaRPr lang="en-US" dirty="0"/>
          </a:p>
        </p:txBody>
      </p:sp>
    </p:spTree>
    <p:extLst>
      <p:ext uri="{BB962C8B-B14F-4D97-AF65-F5344CB8AC3E}">
        <p14:creationId xmlns:p14="http://schemas.microsoft.com/office/powerpoint/2010/main" xmlns="" val="218026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subTnLst>
                                    <p:audio>
                                      <p:cMediaNode mute="1">
                                        <p:cTn display="0" masterRel="sameClick">
                                          <p:stCondLst>
                                            <p:cond evt="begin" delay="0">
                                              <p:tn val="5"/>
                                            </p:cond>
                                          </p:stCondLst>
                                          <p:endCondLst>
                                            <p:cond evt="onStopAudio" delay="0">
                                              <p:tgtEl>
                                                <p:sldTgt/>
                                              </p:tgtEl>
                                            </p:cond>
                                          </p:endCondLst>
                                        </p:cTn>
                                        <p:tgtEl>
                                          <p:sndTgt r:embed="rId3" name="Dragne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7"/>
          <p:cNvSpPr>
            <a:spLocks noGrp="1"/>
          </p:cNvSpPr>
          <p:nvPr>
            <p:ph type="sldNum" sz="quarter" idx="12"/>
          </p:nvPr>
        </p:nvSpPr>
        <p:spPr/>
        <p:txBody>
          <a:bodyPr/>
          <a:lstStyle/>
          <a:p>
            <a:fld id="{CD7B7113-EBDE-9C4A-98B0-D519A70CB2E6}" type="slidenum">
              <a:rPr lang="en-US" smtClean="0">
                <a:latin typeface="Arial" pitchFamily="34" charset="0"/>
                <a:cs typeface="Arial" pitchFamily="34" charset="0"/>
              </a:rPr>
              <a:pPr/>
              <a:t>17</a:t>
            </a:fld>
            <a:endParaRPr lang="en-US" dirty="0">
              <a:latin typeface="Arial" pitchFamily="34" charset="0"/>
              <a:cs typeface="Arial" pitchFamily="34" charset="0"/>
            </a:endParaRPr>
          </a:p>
        </p:txBody>
      </p:sp>
      <p:pic>
        <p:nvPicPr>
          <p:cNvPr id="16" name="Picture 2" descr="Image of a magnifying glass"/>
          <p:cNvPicPr>
            <a:picLocks noGrp="1" noChangeAspect="1" noChangeArrowheads="1"/>
          </p:cNvPicPr>
          <p:nvPr>
            <p:ph idx="4294967295"/>
          </p:nvPr>
        </p:nvPicPr>
        <p:blipFill>
          <a:blip r:embed="rId3" cstate="print"/>
          <a:srcRect/>
          <a:stretch>
            <a:fillRect/>
          </a:stretch>
        </p:blipFill>
        <p:spPr bwMode="auto">
          <a:xfrm>
            <a:off x="3444875" y="2217738"/>
            <a:ext cx="4070350" cy="305435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z="215900" contourW="44450" prstMaterial="matte">
            <a:bevelT w="63500" h="63500" prst="artDeco"/>
            <a:contourClr>
              <a:srgbClr val="FFFFFF"/>
            </a:contourClr>
          </a:sp3d>
        </p:spPr>
      </p:pic>
      <p:sp>
        <p:nvSpPr>
          <p:cNvPr id="15" name="TextBox 14"/>
          <p:cNvSpPr txBox="1"/>
          <p:nvPr/>
        </p:nvSpPr>
        <p:spPr>
          <a:xfrm>
            <a:off x="5473700" y="3136900"/>
            <a:ext cx="1905000" cy="646331"/>
          </a:xfrm>
          <a:prstGeom prst="rect">
            <a:avLst/>
          </a:prstGeom>
          <a:noFill/>
        </p:spPr>
        <p:txBody>
          <a:bodyPr wrap="square" rtlCol="0">
            <a:spAutoFit/>
          </a:bodyPr>
          <a:lstStyle/>
          <a:p>
            <a:r>
              <a:rPr lang="en-US" sz="3600" b="1" dirty="0" smtClean="0">
                <a:solidFill>
                  <a:srgbClr val="FF0000"/>
                </a:solidFill>
                <a:latin typeface="Arial" pitchFamily="34" charset="0"/>
                <a:cs typeface="Arial" pitchFamily="34" charset="0"/>
              </a:rPr>
              <a:t>LAWS</a:t>
            </a:r>
            <a:endParaRPr lang="en-US" sz="3600" b="1" dirty="0">
              <a:solidFill>
                <a:srgbClr val="FF0000"/>
              </a:solidFill>
              <a:latin typeface="Arial" pitchFamily="34" charset="0"/>
              <a:cs typeface="Arial" pitchFamily="34" charset="0"/>
            </a:endParaRPr>
          </a:p>
        </p:txBody>
      </p:sp>
      <p:sp>
        <p:nvSpPr>
          <p:cNvPr id="4" name="Title 3"/>
          <p:cNvSpPr>
            <a:spLocks noGrp="1"/>
          </p:cNvSpPr>
          <p:nvPr>
            <p:ph type="title"/>
          </p:nvPr>
        </p:nvSpPr>
        <p:spPr>
          <a:xfrm>
            <a:off x="457200" y="446088"/>
            <a:ext cx="8229600" cy="1143000"/>
          </a:xfrm>
        </p:spPr>
        <p:txBody>
          <a:bodyPr/>
          <a:lstStyle/>
          <a:p>
            <a:pPr rtl="0" eaLnBrk="1" latinLnBrk="0" hangingPunct="1"/>
            <a:r>
              <a:rPr lang="en-US" sz="3200" kern="1200" dirty="0" smtClean="0">
                <a:solidFill>
                  <a:srgbClr val="2E2D8D"/>
                </a:solidFill>
                <a:effectLst/>
                <a:latin typeface="Arial Black"/>
                <a:ea typeface="+mn-ea"/>
                <a:cs typeface="Arial Black"/>
              </a:rPr>
              <a:t>Medicare Fraud and Abuse</a:t>
            </a:r>
            <a:endParaRPr lang="en-US" dirty="0" smtClean="0">
              <a:effectLst/>
            </a:endParaRPr>
          </a:p>
          <a:p>
            <a:endParaRPr lang="en-US" dirty="0"/>
          </a:p>
        </p:txBody>
      </p:sp>
    </p:spTree>
    <p:extLst>
      <p:ext uri="{BB962C8B-B14F-4D97-AF65-F5344CB8AC3E}">
        <p14:creationId xmlns:p14="http://schemas.microsoft.com/office/powerpoint/2010/main" xmlns="" val="34404425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8800" y="4273679"/>
            <a:ext cx="7658099" cy="523220"/>
          </a:xfrm>
          <a:prstGeom prst="rect">
            <a:avLst/>
          </a:prstGeom>
          <a:ln w="15875">
            <a:solidFill>
              <a:schemeClr val="tx1"/>
            </a:solidFill>
          </a:ln>
        </p:spPr>
        <p:txBody>
          <a:bodyPr wrap="square">
            <a:spAutoFit/>
          </a:bodyPr>
          <a:lstStyle/>
          <a:p>
            <a:pPr algn="ctr"/>
            <a:r>
              <a:rPr lang="en-US" sz="2800" dirty="0" smtClean="0">
                <a:latin typeface="Arial" pitchFamily="34" charset="0"/>
                <a:cs typeface="Arial" pitchFamily="34" charset="0"/>
              </a:rPr>
              <a:t>These </a:t>
            </a:r>
            <a:r>
              <a:rPr lang="en-US" sz="2800" dirty="0">
                <a:latin typeface="Arial" pitchFamily="34" charset="0"/>
                <a:cs typeface="Arial" pitchFamily="34" charset="0"/>
              </a:rPr>
              <a:t>laws apply to Medicare Parts A, B, C, </a:t>
            </a:r>
            <a:r>
              <a:rPr lang="en-US" sz="2800" dirty="0" smtClean="0">
                <a:latin typeface="Arial" pitchFamily="34" charset="0"/>
                <a:cs typeface="Arial" pitchFamily="34" charset="0"/>
              </a:rPr>
              <a:t>D.</a:t>
            </a:r>
            <a:endParaRPr lang="en-US" sz="2800" dirty="0"/>
          </a:p>
        </p:txBody>
      </p:sp>
      <p:sp>
        <p:nvSpPr>
          <p:cNvPr id="10" name="Slide Number Placeholder 7"/>
          <p:cNvSpPr>
            <a:spLocks noGrp="1"/>
          </p:cNvSpPr>
          <p:nvPr>
            <p:ph type="sldNum" sz="quarter" idx="12"/>
          </p:nvPr>
        </p:nvSpPr>
        <p:spPr/>
        <p:txBody>
          <a:bodyPr/>
          <a:lstStyle/>
          <a:p>
            <a:fld id="{CD7B7113-EBDE-9C4A-98B0-D519A70CB2E6}" type="slidenum">
              <a:rPr lang="en-US" smtClean="0">
                <a:latin typeface="Arial" pitchFamily="34" charset="0"/>
                <a:cs typeface="Arial" pitchFamily="34" charset="0"/>
              </a:rPr>
              <a:pPr/>
              <a:t>18</a:t>
            </a:fld>
            <a:endParaRPr lang="en-US" dirty="0">
              <a:latin typeface="Arial" pitchFamily="34" charset="0"/>
              <a:cs typeface="Arial" pitchFamily="34" charset="0"/>
            </a:endParaRPr>
          </a:p>
        </p:txBody>
      </p:sp>
      <p:sp>
        <p:nvSpPr>
          <p:cNvPr id="3" name="Title 2"/>
          <p:cNvSpPr>
            <a:spLocks noGrp="1"/>
          </p:cNvSpPr>
          <p:nvPr>
            <p:ph type="title"/>
          </p:nvPr>
        </p:nvSpPr>
        <p:spPr>
          <a:xfrm>
            <a:off x="457200" y="2084388"/>
            <a:ext cx="8229600" cy="1143000"/>
          </a:xfrm>
        </p:spPr>
        <p:txBody>
          <a:bodyPr>
            <a:normAutofit fontScale="90000"/>
          </a:bodyPr>
          <a:lstStyle/>
          <a:p>
            <a:pPr rtl="0" eaLnBrk="1" latinLnBrk="0" hangingPunct="1"/>
            <a:r>
              <a:rPr lang="en-US" sz="3600" kern="1200" dirty="0" smtClean="0">
                <a:solidFill>
                  <a:srgbClr val="2E2D8D"/>
                </a:solidFill>
                <a:effectLst/>
                <a:latin typeface="Arial Black" pitchFamily="34" charset="0"/>
                <a:ea typeface="+mn-ea"/>
                <a:cs typeface="Arial Black"/>
              </a:rPr>
              <a:t>Some Major Medicare </a:t>
            </a:r>
            <a:endParaRPr lang="en-US" sz="3600" dirty="0" smtClean="0">
              <a:effectLst/>
              <a:latin typeface="Arial Black" pitchFamily="34" charset="0"/>
            </a:endParaRPr>
          </a:p>
          <a:p>
            <a:pPr rtl="0" eaLnBrk="1" latinLnBrk="0" hangingPunct="1"/>
            <a:r>
              <a:rPr lang="en-US" sz="3600" dirty="0">
                <a:solidFill>
                  <a:srgbClr val="2E2D8D"/>
                </a:solidFill>
                <a:latin typeface="Arial Black" pitchFamily="34" charset="0"/>
                <a:ea typeface="+mn-ea"/>
                <a:cs typeface="Arial Black"/>
              </a:rPr>
              <a:t> </a:t>
            </a:r>
            <a:r>
              <a:rPr lang="en-US" sz="3600" kern="1200" dirty="0" smtClean="0">
                <a:solidFill>
                  <a:srgbClr val="2E2D8D"/>
                </a:solidFill>
                <a:effectLst/>
                <a:latin typeface="Arial Black" pitchFamily="34" charset="0"/>
                <a:ea typeface="+mn-ea"/>
                <a:cs typeface="Arial Black"/>
              </a:rPr>
              <a:t>Fraud and Abuse Laws                              </a:t>
            </a:r>
            <a:br>
              <a:rPr lang="en-US" sz="3600" kern="1200" dirty="0" smtClean="0">
                <a:solidFill>
                  <a:srgbClr val="2E2D8D"/>
                </a:solidFill>
                <a:effectLst/>
                <a:latin typeface="Arial Black" pitchFamily="34" charset="0"/>
                <a:ea typeface="+mn-ea"/>
                <a:cs typeface="Arial Black"/>
              </a:rPr>
            </a:br>
            <a:r>
              <a:rPr lang="en-US" sz="3600" kern="1200" dirty="0" smtClean="0">
                <a:solidFill>
                  <a:srgbClr val="2E2D8D"/>
                </a:solidFill>
                <a:effectLst/>
                <a:latin typeface="Arial Black" pitchFamily="34" charset="0"/>
                <a:ea typeface="+mn-ea"/>
                <a:cs typeface="Arial Black"/>
              </a:rPr>
              <a:t>                                                        </a:t>
            </a:r>
            <a:r>
              <a:rPr lang="en-US" sz="3100" kern="1200" dirty="0" smtClean="0">
                <a:solidFill>
                  <a:schemeClr val="tx1"/>
                </a:solidFill>
                <a:effectLst/>
                <a:latin typeface="Arial" pitchFamily="34" charset="0"/>
                <a:cs typeface="Arial" pitchFamily="34" charset="0"/>
              </a:rPr>
              <a:t>False Claims Act </a:t>
            </a:r>
            <a:endParaRPr lang="en-US" sz="3100" dirty="0" smtClean="0">
              <a:effectLst/>
              <a:latin typeface="Arial" pitchFamily="34" charset="0"/>
              <a:cs typeface="Arial" pitchFamily="34" charset="0"/>
            </a:endParaRPr>
          </a:p>
          <a:p>
            <a:pPr rtl="0" eaLnBrk="1" latinLnBrk="0" hangingPunct="1"/>
            <a:r>
              <a:rPr lang="en-US" sz="3100" kern="1200" dirty="0" smtClean="0">
                <a:solidFill>
                  <a:schemeClr val="tx1"/>
                </a:solidFill>
                <a:effectLst/>
                <a:latin typeface="Arial" pitchFamily="34" charset="0"/>
                <a:cs typeface="Arial" pitchFamily="34" charset="0"/>
              </a:rPr>
              <a:t>Anti-Kickback Statute</a:t>
            </a:r>
            <a:endParaRPr lang="en-US" sz="3100" dirty="0" smtClean="0">
              <a:effectLst/>
              <a:latin typeface="Arial" pitchFamily="34" charset="0"/>
              <a:cs typeface="Arial" pitchFamily="34" charset="0"/>
            </a:endParaRPr>
          </a:p>
          <a:p>
            <a:pPr rtl="0" eaLnBrk="1" latinLnBrk="0" hangingPunct="1"/>
            <a:r>
              <a:rPr lang="en-US" sz="3100" kern="1200" dirty="0" smtClean="0">
                <a:solidFill>
                  <a:schemeClr val="tx1"/>
                </a:solidFill>
                <a:effectLst/>
                <a:latin typeface="Arial" pitchFamily="34" charset="0"/>
                <a:cs typeface="Arial" pitchFamily="34" charset="0"/>
              </a:rPr>
              <a:t>Physician Self-Referral Law</a:t>
            </a:r>
            <a:endParaRPr lang="en-US" sz="3100" dirty="0" smtClean="0">
              <a:effectLst/>
              <a:latin typeface="Arial" pitchFamily="34" charset="0"/>
              <a:cs typeface="Arial" pitchFamily="34" charset="0"/>
            </a:endParaRPr>
          </a:p>
          <a:p>
            <a:pPr rtl="0" eaLnBrk="1" latinLnBrk="0" hangingPunct="1"/>
            <a:r>
              <a:rPr lang="en-US" sz="3100" kern="1200" dirty="0" smtClean="0">
                <a:solidFill>
                  <a:schemeClr val="tx1"/>
                </a:solidFill>
                <a:effectLst/>
                <a:latin typeface="Arial" pitchFamily="34" charset="0"/>
                <a:cs typeface="Arial" pitchFamily="34" charset="0"/>
              </a:rPr>
              <a:t>Criminal Health Care Fraud Statute</a:t>
            </a:r>
            <a:endParaRPr lang="en-US" sz="3100" dirty="0" smtClean="0">
              <a:effectLst/>
              <a:latin typeface="Arial" pitchFamily="34" charset="0"/>
              <a:cs typeface="Arial" pitchFamily="34" charset="0"/>
            </a:endParaRPr>
          </a:p>
          <a:p>
            <a:pPr rtl="0" eaLnBrk="1" latinLnBrk="0" hangingPunct="1"/>
            <a:endParaRPr lang="en-US" dirty="0" smtClean="0">
              <a:effectLst/>
            </a:endParaRPr>
          </a:p>
          <a:p>
            <a:endParaRPr lang="en-US" dirty="0"/>
          </a:p>
        </p:txBody>
      </p:sp>
    </p:spTree>
    <p:extLst>
      <p:ext uri="{BB962C8B-B14F-4D97-AF65-F5344CB8AC3E}">
        <p14:creationId xmlns:p14="http://schemas.microsoft.com/office/powerpoint/2010/main" xmlns="" val="11061347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7"/>
          <p:cNvSpPr>
            <a:spLocks noGrp="1"/>
          </p:cNvSpPr>
          <p:nvPr>
            <p:ph type="sldNum" sz="quarter" idx="12"/>
          </p:nvPr>
        </p:nvSpPr>
        <p:spPr>
          <a:xfrm>
            <a:off x="6553200" y="6356350"/>
            <a:ext cx="2133600" cy="365125"/>
          </a:xfrm>
        </p:spPr>
        <p:txBody>
          <a:bodyPr/>
          <a:lstStyle/>
          <a:p>
            <a:fld id="{CD7B7113-EBDE-9C4A-98B0-D519A70CB2E6}" type="slidenum">
              <a:rPr lang="en-US" smtClean="0">
                <a:latin typeface="Arial" pitchFamily="34" charset="0"/>
                <a:cs typeface="Arial" pitchFamily="34" charset="0"/>
              </a:rPr>
              <a:pPr/>
              <a:t>19</a:t>
            </a:fld>
            <a:endParaRPr lang="en-US" dirty="0">
              <a:latin typeface="Arial" pitchFamily="34" charset="0"/>
              <a:cs typeface="Arial" pitchFamily="34" charset="0"/>
            </a:endParaRPr>
          </a:p>
        </p:txBody>
      </p:sp>
      <p:sp>
        <p:nvSpPr>
          <p:cNvPr id="2" name="Title 1"/>
          <p:cNvSpPr>
            <a:spLocks noGrp="1"/>
          </p:cNvSpPr>
          <p:nvPr>
            <p:ph type="title"/>
          </p:nvPr>
        </p:nvSpPr>
        <p:spPr>
          <a:xfrm>
            <a:off x="504825" y="2493963"/>
            <a:ext cx="8229600" cy="1143000"/>
          </a:xfrm>
        </p:spPr>
        <p:txBody>
          <a:bodyPr>
            <a:normAutofit fontScale="90000"/>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sz="3600" b="1" kern="1200" dirty="0" smtClean="0">
                <a:solidFill>
                  <a:srgbClr val="2E2D8D"/>
                </a:solidFill>
                <a:effectLst/>
                <a:latin typeface="Arial Black" pitchFamily="34" charset="0"/>
              </a:rPr>
              <a:t>What is the False Claims Act (FCA)? </a:t>
            </a:r>
            <a:endParaRPr lang="en-US" sz="3600" b="1" dirty="0" smtClean="0">
              <a:solidFill>
                <a:srgbClr val="2E2D8D"/>
              </a:solidFill>
              <a:effectLst/>
              <a:latin typeface="Arial Black" pitchFamily="34" charset="0"/>
            </a:endParaRPr>
          </a:p>
          <a:p>
            <a:pPr algn="l" rtl="0" eaLnBrk="1" latinLnBrk="0" hangingPunct="1"/>
            <a:r>
              <a:rPr lang="en-US" sz="3100" kern="1200" dirty="0" smtClean="0">
                <a:solidFill>
                  <a:srgbClr val="000000"/>
                </a:solidFill>
                <a:effectLst/>
                <a:latin typeface="Arial" pitchFamily="34" charset="0"/>
                <a:ea typeface="+mn-ea"/>
                <a:cs typeface="Arial" pitchFamily="34" charset="0"/>
              </a:rPr>
              <a:t>                                                                       Protects the Federal Government from</a:t>
            </a:r>
            <a:endParaRPr lang="en-US" sz="3100" dirty="0" smtClean="0">
              <a:effectLst/>
              <a:latin typeface="Arial" pitchFamily="34" charset="0"/>
              <a:cs typeface="Arial" pitchFamily="34" charset="0"/>
            </a:endParaRPr>
          </a:p>
          <a:p>
            <a:pPr marL="914400" indent="-457200" algn="l" rtl="0" eaLnBrk="1" latinLnBrk="0" hangingPunct="1">
              <a:buFont typeface="Arial" pitchFamily="34" charset="0"/>
              <a:buChar char="•"/>
            </a:pPr>
            <a:r>
              <a:rPr lang="en-US" sz="3100" kern="1200" dirty="0" smtClean="0">
                <a:solidFill>
                  <a:srgbClr val="000000"/>
                </a:solidFill>
                <a:effectLst/>
                <a:latin typeface="Arial" pitchFamily="34" charset="0"/>
                <a:ea typeface="+mn-ea"/>
                <a:cs typeface="Arial" pitchFamily="34" charset="0"/>
              </a:rPr>
              <a:t>Overcharges or</a:t>
            </a:r>
            <a:endParaRPr lang="en-US" sz="3100" dirty="0" smtClean="0">
              <a:effectLst/>
              <a:latin typeface="Arial" pitchFamily="34" charset="0"/>
              <a:cs typeface="Arial" pitchFamily="34" charset="0"/>
            </a:endParaRPr>
          </a:p>
          <a:p>
            <a:pPr marL="914400" indent="-457200" algn="l" rtl="0" eaLnBrk="1" latinLnBrk="0" hangingPunct="1">
              <a:buFont typeface="Arial" pitchFamily="34" charset="0"/>
              <a:buChar char="•"/>
            </a:pPr>
            <a:r>
              <a:rPr lang="en-US" sz="3100" kern="1200" dirty="0" smtClean="0">
                <a:solidFill>
                  <a:srgbClr val="000000"/>
                </a:solidFill>
                <a:effectLst/>
                <a:latin typeface="Arial" pitchFamily="34" charset="0"/>
                <a:ea typeface="+mn-ea"/>
                <a:cs typeface="Arial" pitchFamily="34" charset="0"/>
              </a:rPr>
              <a:t>Sold substandard goods or services</a:t>
            </a:r>
            <a:endParaRPr lang="en-US" sz="3100" dirty="0" smtClean="0">
              <a:effectLst/>
              <a:latin typeface="Arial" pitchFamily="34" charset="0"/>
              <a:cs typeface="Arial" pitchFamily="34" charset="0"/>
            </a:endParaRPr>
          </a:p>
          <a:p>
            <a:pPr algn="l" rtl="0" eaLnBrk="1" latinLnBrk="0" hangingPunct="1"/>
            <a:r>
              <a:rPr lang="en-US" sz="3100" kern="1200" dirty="0" smtClean="0">
                <a:solidFill>
                  <a:srgbClr val="000000"/>
                </a:solidFill>
                <a:effectLst/>
                <a:latin typeface="Arial" pitchFamily="34" charset="0"/>
                <a:ea typeface="+mn-ea"/>
                <a:cs typeface="Arial" pitchFamily="34" charset="0"/>
              </a:rPr>
              <a:t/>
            </a:r>
            <a:br>
              <a:rPr lang="en-US" sz="3100" kern="1200" dirty="0" smtClean="0">
                <a:solidFill>
                  <a:srgbClr val="000000"/>
                </a:solidFill>
                <a:effectLst/>
                <a:latin typeface="Arial" pitchFamily="34" charset="0"/>
                <a:ea typeface="+mn-ea"/>
                <a:cs typeface="Arial" pitchFamily="34" charset="0"/>
              </a:rPr>
            </a:br>
            <a:r>
              <a:rPr lang="en-US" sz="3100" kern="1200" dirty="0" smtClean="0">
                <a:solidFill>
                  <a:srgbClr val="000000"/>
                </a:solidFill>
                <a:effectLst/>
                <a:latin typeface="Arial" pitchFamily="34" charset="0"/>
                <a:ea typeface="+mn-ea"/>
                <a:cs typeface="Arial" pitchFamily="34" charset="0"/>
              </a:rPr>
              <a:t>Imposes civil liability on any person who knowingly</a:t>
            </a:r>
            <a:endParaRPr lang="en-US" sz="3100" dirty="0" smtClean="0">
              <a:effectLst/>
              <a:latin typeface="Arial" pitchFamily="34" charset="0"/>
              <a:cs typeface="Arial" pitchFamily="34" charset="0"/>
            </a:endParaRPr>
          </a:p>
          <a:p>
            <a:pPr marL="914400" indent="-457200" algn="l" rtl="0" eaLnBrk="1" latinLnBrk="0" hangingPunct="1">
              <a:buFont typeface="Arial" pitchFamily="34" charset="0"/>
              <a:buChar char="•"/>
            </a:pPr>
            <a:r>
              <a:rPr lang="en-US" sz="3100" kern="1200" dirty="0" smtClean="0">
                <a:solidFill>
                  <a:srgbClr val="000000"/>
                </a:solidFill>
                <a:effectLst/>
                <a:latin typeface="Arial" pitchFamily="34" charset="0"/>
                <a:ea typeface="+mn-ea"/>
                <a:cs typeface="Arial" pitchFamily="34" charset="0"/>
              </a:rPr>
              <a:t>Submits, or causes to be submitted a false or fraudulent claim</a:t>
            </a:r>
            <a:endParaRPr lang="en-US" sz="3100" dirty="0" smtClean="0">
              <a:effectLst/>
              <a:latin typeface="Arial" pitchFamily="34" charset="0"/>
              <a:cs typeface="Arial" pitchFamily="34" charset="0"/>
            </a:endParaRPr>
          </a:p>
          <a:p>
            <a:endParaRPr lang="en-US" dirty="0"/>
          </a:p>
        </p:txBody>
      </p:sp>
    </p:spTree>
    <p:extLst>
      <p:ext uri="{BB962C8B-B14F-4D97-AF65-F5344CB8AC3E}">
        <p14:creationId xmlns:p14="http://schemas.microsoft.com/office/powerpoint/2010/main" xmlns="" val="3420612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D7B7113-EBDE-9C4A-98B0-D519A70CB2E6}" type="slidenum">
              <a:rPr lang="en-US" smtClean="0">
                <a:latin typeface="Arial" pitchFamily="34" charset="0"/>
                <a:cs typeface="Arial" pitchFamily="34" charset="0"/>
              </a:rPr>
              <a:pPr/>
              <a:t>2</a:t>
            </a:fld>
            <a:endParaRPr lang="en-US" dirty="0">
              <a:latin typeface="Arial" pitchFamily="34" charset="0"/>
              <a:cs typeface="Arial" pitchFamily="34" charset="0"/>
            </a:endParaRPr>
          </a:p>
        </p:txBody>
      </p:sp>
      <p:sp>
        <p:nvSpPr>
          <p:cNvPr id="8" name="Title 7"/>
          <p:cNvSpPr>
            <a:spLocks noGrp="1"/>
          </p:cNvSpPr>
          <p:nvPr>
            <p:ph type="title"/>
          </p:nvPr>
        </p:nvSpPr>
        <p:spPr>
          <a:xfrm>
            <a:off x="238125" y="2846388"/>
            <a:ext cx="8229600" cy="1143000"/>
          </a:xfrm>
        </p:spPr>
        <p:txBody>
          <a:bodyPr>
            <a:normAutofit fontScale="90000"/>
          </a:bodyPr>
          <a:lstStyle/>
          <a:p>
            <a:pPr algn="l" rtl="0" eaLnBrk="1" latinLnBrk="0" hangingPunct="1"/>
            <a:r>
              <a:rPr lang="en-US" sz="3600" b="0" i="0" kern="1200" spc="0" baseline="0" dirty="0" smtClean="0">
                <a:ln>
                  <a:noFill/>
                </a:ln>
                <a:solidFill>
                  <a:srgbClr val="2E2D8D"/>
                </a:solidFill>
                <a:effectLst/>
                <a:latin typeface="Arial Black"/>
                <a:ea typeface="+mn-ea"/>
                <a:cs typeface="Arial Black"/>
              </a:rPr>
              <a:t>                      Disclaimers</a:t>
            </a:r>
            <a:r>
              <a:rPr lang="en-US" sz="3200" b="0" i="0" kern="1200" spc="0" baseline="0" dirty="0" smtClean="0">
                <a:ln>
                  <a:noFill/>
                </a:ln>
                <a:solidFill>
                  <a:srgbClr val="2E2D8D"/>
                </a:solidFill>
                <a:effectLst/>
                <a:latin typeface="Arial Black"/>
                <a:ea typeface="+mn-ea"/>
                <a:cs typeface="Arial Black"/>
              </a:rPr>
              <a:t>                                                                      </a:t>
            </a:r>
            <a:br>
              <a:rPr lang="en-US" sz="3200" b="0" i="0" kern="1200" spc="0" baseline="0" dirty="0" smtClean="0">
                <a:ln>
                  <a:noFill/>
                </a:ln>
                <a:solidFill>
                  <a:srgbClr val="2E2D8D"/>
                </a:solidFill>
                <a:effectLst/>
                <a:latin typeface="Arial Black"/>
                <a:ea typeface="+mn-ea"/>
                <a:cs typeface="Arial Black"/>
              </a:rPr>
            </a:br>
            <a:r>
              <a:rPr lang="en-US" sz="2400" dirty="0">
                <a:solidFill>
                  <a:srgbClr val="2E2D8D"/>
                </a:solidFill>
                <a:latin typeface="Arial Black"/>
                <a:ea typeface="+mn-ea"/>
                <a:cs typeface="Arial Black"/>
              </a:rPr>
              <a:t/>
            </a:r>
            <a:br>
              <a:rPr lang="en-US" sz="2400" dirty="0">
                <a:solidFill>
                  <a:srgbClr val="2E2D8D"/>
                </a:solidFill>
                <a:latin typeface="Arial Black"/>
                <a:ea typeface="+mn-ea"/>
                <a:cs typeface="Arial Black"/>
              </a:rPr>
            </a:br>
            <a:r>
              <a:rPr lang="en-US" sz="2000" kern="1200" dirty="0" smtClean="0">
                <a:solidFill>
                  <a:schemeClr val="tx1"/>
                </a:solidFill>
                <a:effectLst/>
                <a:latin typeface="Arial" pitchFamily="34" charset="0"/>
                <a:ea typeface="+mj-ea"/>
                <a:cs typeface="Arial" pitchFamily="34" charset="0"/>
              </a:rPr>
              <a:t>This presentation was current at the time it was published or uploaded onto the web. Medicare policy changes frequently so links to the source documents have been provided within the document for your reference.</a:t>
            </a:r>
            <a:endParaRPr lang="en-US" sz="2000" dirty="0" smtClean="0">
              <a:effectLst/>
              <a:latin typeface="Arial" pitchFamily="34" charset="0"/>
              <a:cs typeface="Arial" pitchFamily="34" charset="0"/>
            </a:endParaRPr>
          </a:p>
          <a:p>
            <a:pPr algn="l" rtl="0" eaLnBrk="1" latinLnBrk="0" hangingPunct="1"/>
            <a:r>
              <a:rPr lang="en-US" sz="2000" kern="1200" dirty="0" smtClean="0">
                <a:solidFill>
                  <a:schemeClr val="tx1"/>
                </a:solidFill>
                <a:effectLst/>
                <a:latin typeface="Arial" pitchFamily="34" charset="0"/>
                <a:ea typeface="+mj-ea"/>
                <a:cs typeface="Arial" pitchFamily="34" charset="0"/>
              </a:rPr>
              <a:t/>
            </a:r>
            <a:br>
              <a:rPr lang="en-US" sz="2000" kern="1200" dirty="0" smtClean="0">
                <a:solidFill>
                  <a:schemeClr val="tx1"/>
                </a:solidFill>
                <a:effectLst/>
                <a:latin typeface="Arial" pitchFamily="34" charset="0"/>
                <a:ea typeface="+mj-ea"/>
                <a:cs typeface="Arial" pitchFamily="34" charset="0"/>
              </a:rPr>
            </a:br>
            <a:r>
              <a:rPr lang="en-US" sz="2000" kern="1200" dirty="0" smtClean="0">
                <a:solidFill>
                  <a:schemeClr val="tx1"/>
                </a:solidFill>
                <a:effectLst/>
                <a:latin typeface="Arial" pitchFamily="34" charset="0"/>
                <a:ea typeface="+mj-ea"/>
                <a:cs typeface="Arial" pitchFamily="34" charset="0"/>
              </a:rPr>
              <a:t>This presentation</a:t>
            </a:r>
            <a:r>
              <a:rPr lang="en-US" sz="2000" b="1" kern="1200" dirty="0" smtClean="0">
                <a:solidFill>
                  <a:schemeClr val="tx1"/>
                </a:solidFill>
                <a:effectLst/>
                <a:latin typeface="Arial" pitchFamily="34" charset="0"/>
                <a:ea typeface="+mj-ea"/>
                <a:cs typeface="Arial" pitchFamily="34" charset="0"/>
              </a:rPr>
              <a:t> </a:t>
            </a:r>
            <a:r>
              <a:rPr lang="en-US" sz="2000" kern="1200" dirty="0" smtClean="0">
                <a:solidFill>
                  <a:schemeClr val="tx1"/>
                </a:solidFill>
                <a:effectLst/>
                <a:latin typeface="Arial" pitchFamily="34" charset="0"/>
                <a:ea typeface="+mj-ea"/>
                <a:cs typeface="Arial" pitchFamily="34" charset="0"/>
              </a:rPr>
              <a:t>was prepared as a service to the public and is not intended to grant rights or impose obligations. This presentation may contain references or links to statutes, regulations, or other policy materials. The information provided is only intended to be a general summary. It is not intended to take the place of either the written law or regulations. We encourage readers to review the specific statutes, regulations, and other interpretive materials for a full and accurate statement of their contents.</a:t>
            </a:r>
            <a:endParaRPr lang="en-US" sz="2000" dirty="0" smtClean="0">
              <a:effectLst/>
              <a:latin typeface="Arial" pitchFamily="34" charset="0"/>
              <a:cs typeface="Arial" pitchFamily="34" charset="0"/>
            </a:endParaRPr>
          </a:p>
          <a:p>
            <a:pPr rtl="0" eaLnBrk="1" fontAlgn="auto" latinLnBrk="0" hangingPunct="1"/>
            <a:endParaRPr lang="en-US" dirty="0" smtClean="0">
              <a:effectLst/>
            </a:endParaRP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7"/>
          <p:cNvSpPr>
            <a:spLocks noGrp="1"/>
          </p:cNvSpPr>
          <p:nvPr>
            <p:ph type="sldNum" sz="quarter" idx="12"/>
          </p:nvPr>
        </p:nvSpPr>
        <p:spPr>
          <a:xfrm>
            <a:off x="6553200" y="6356350"/>
            <a:ext cx="2133600" cy="365125"/>
          </a:xfrm>
        </p:spPr>
        <p:txBody>
          <a:bodyPr/>
          <a:lstStyle/>
          <a:p>
            <a:fld id="{CD7B7113-EBDE-9C4A-98B0-D519A70CB2E6}" type="slidenum">
              <a:rPr lang="en-US" smtClean="0">
                <a:latin typeface="Arial" pitchFamily="34" charset="0"/>
                <a:cs typeface="Arial" pitchFamily="34" charset="0"/>
              </a:rPr>
              <a:pPr/>
              <a:t>20</a:t>
            </a:fld>
            <a:endParaRPr lang="en-US" dirty="0">
              <a:latin typeface="Arial" pitchFamily="34" charset="0"/>
              <a:cs typeface="Arial" pitchFamily="34" charset="0"/>
            </a:endParaRPr>
          </a:p>
        </p:txBody>
      </p:sp>
      <p:sp>
        <p:nvSpPr>
          <p:cNvPr id="2" name="Title 1"/>
          <p:cNvSpPr>
            <a:spLocks noGrp="1"/>
          </p:cNvSpPr>
          <p:nvPr>
            <p:ph type="title"/>
          </p:nvPr>
        </p:nvSpPr>
        <p:spPr>
          <a:xfrm>
            <a:off x="419100" y="2170113"/>
            <a:ext cx="8553450" cy="1143000"/>
          </a:xfrm>
        </p:spPr>
        <p:txBody>
          <a:bodyPr>
            <a:normAutofit fontScale="90000"/>
          </a:bodyPr>
          <a:lstStyle/>
          <a:p>
            <a:pPr marL="0" marR="0" indent="0" algn="ctr" defTabSz="457200" rtl="0" eaLnBrk="1" fontAlgn="auto" latinLnBrk="0" hangingPunct="1">
              <a:lnSpc>
                <a:spcPct val="100000"/>
              </a:lnSpc>
              <a:spcBef>
                <a:spcPct val="0"/>
              </a:spcBef>
              <a:spcAft>
                <a:spcPts val="0"/>
              </a:spcAft>
              <a:buClrTx/>
              <a:buSzTx/>
              <a:buFontTx/>
              <a:buNone/>
              <a:tabLst/>
              <a:defRPr/>
            </a:pPr>
            <a:r>
              <a:rPr lang="en-US" sz="3600" kern="1200" dirty="0" smtClean="0">
                <a:solidFill>
                  <a:srgbClr val="2E2D8D"/>
                </a:solidFill>
                <a:effectLst/>
                <a:latin typeface="Arial Black" pitchFamily="34" charset="0"/>
              </a:rPr>
              <a:t>What is the Anti-Kickback Statute?</a:t>
            </a:r>
            <a:endParaRPr lang="en-US" sz="3600" dirty="0" smtClean="0">
              <a:solidFill>
                <a:srgbClr val="2E2D8D"/>
              </a:solidFill>
              <a:effectLst/>
              <a:latin typeface="Arial Black" pitchFamily="34" charset="0"/>
            </a:endParaRPr>
          </a:p>
          <a:p>
            <a:pPr algn="l" rtl="0" eaLnBrk="1" latinLnBrk="0" hangingPunct="1"/>
            <a:r>
              <a:rPr lang="en-US" sz="2800" kern="1200" dirty="0" smtClean="0">
                <a:solidFill>
                  <a:srgbClr val="000000"/>
                </a:solidFill>
                <a:effectLst/>
                <a:latin typeface="Arial"/>
                <a:ea typeface="+mn-ea"/>
                <a:cs typeface="Arial"/>
              </a:rPr>
              <a:t>                                                                                   Prohibits knowingly and willfully</a:t>
            </a:r>
            <a:endParaRPr lang="en-US" dirty="0" smtClean="0">
              <a:effectLst/>
            </a:endParaRPr>
          </a:p>
          <a:p>
            <a:pPr marL="914400" indent="-457200" algn="l" rtl="0" eaLnBrk="1" latinLnBrk="0" hangingPunct="1">
              <a:buFont typeface="Arial" pitchFamily="34" charset="0"/>
              <a:buChar char="•"/>
            </a:pPr>
            <a:r>
              <a:rPr lang="en-US" sz="2800" kern="1200" dirty="0" smtClean="0">
                <a:solidFill>
                  <a:srgbClr val="000000"/>
                </a:solidFill>
                <a:effectLst/>
                <a:latin typeface="Arial" pitchFamily="34" charset="0"/>
                <a:ea typeface="+mn-ea"/>
                <a:cs typeface="Arial" pitchFamily="34" charset="0"/>
              </a:rPr>
              <a:t>Offering, paying, soliciting, or receiving remuneration </a:t>
            </a:r>
            <a:endParaRPr lang="en-US" sz="2800" dirty="0" smtClean="0">
              <a:effectLst/>
              <a:latin typeface="Arial" pitchFamily="34" charset="0"/>
              <a:cs typeface="Arial" pitchFamily="34" charset="0"/>
            </a:endParaRPr>
          </a:p>
          <a:p>
            <a:pPr marL="914400" indent="-457200" algn="l" rtl="0" eaLnBrk="1" latinLnBrk="0" hangingPunct="1">
              <a:buFont typeface="Arial" pitchFamily="34" charset="0"/>
              <a:buChar char="•"/>
            </a:pPr>
            <a:r>
              <a:rPr lang="en-US" sz="2800" kern="1200" dirty="0" smtClean="0">
                <a:solidFill>
                  <a:srgbClr val="000000"/>
                </a:solidFill>
                <a:effectLst/>
                <a:latin typeface="Arial" pitchFamily="34" charset="0"/>
                <a:ea typeface="+mn-ea"/>
                <a:cs typeface="Arial" pitchFamily="34" charset="0"/>
              </a:rPr>
              <a:t>To induce or reward referrals of items/ services reimbursable by a Federal health care program</a:t>
            </a:r>
            <a:endParaRPr lang="en-US" sz="2800" dirty="0" smtClean="0">
              <a:effectLst/>
              <a:latin typeface="Arial" pitchFamily="34" charset="0"/>
              <a:cs typeface="Arial" pitchFamily="34" charset="0"/>
            </a:endParaRPr>
          </a:p>
          <a:p>
            <a:pPr algn="l" rtl="0" eaLnBrk="1" latinLnBrk="0" hangingPunct="1"/>
            <a:r>
              <a:rPr lang="en-US" sz="2800" kern="1200" dirty="0" smtClean="0">
                <a:solidFill>
                  <a:srgbClr val="000000"/>
                </a:solidFill>
                <a:effectLst/>
                <a:latin typeface="Arial"/>
                <a:ea typeface="+mn-ea"/>
                <a:cs typeface="Arial"/>
              </a:rPr>
              <a:t>                                                                                          Safe harbors exist</a:t>
            </a:r>
            <a:endParaRPr lang="en-US" dirty="0" smtClean="0">
              <a:effectLst/>
            </a:endParaRPr>
          </a:p>
          <a:p>
            <a:endParaRPr lang="en-US" dirty="0"/>
          </a:p>
        </p:txBody>
      </p:sp>
    </p:spTree>
    <p:extLst>
      <p:ext uri="{BB962C8B-B14F-4D97-AF65-F5344CB8AC3E}">
        <p14:creationId xmlns:p14="http://schemas.microsoft.com/office/powerpoint/2010/main" xmlns="" val="2035760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7"/>
          <p:cNvSpPr>
            <a:spLocks noGrp="1"/>
          </p:cNvSpPr>
          <p:nvPr>
            <p:ph type="sldNum" sz="quarter" idx="12"/>
          </p:nvPr>
        </p:nvSpPr>
        <p:spPr>
          <a:xfrm>
            <a:off x="6553200" y="6356350"/>
            <a:ext cx="2133600" cy="365125"/>
          </a:xfrm>
        </p:spPr>
        <p:txBody>
          <a:bodyPr/>
          <a:lstStyle/>
          <a:p>
            <a:fld id="{CD7B7113-EBDE-9C4A-98B0-D519A70CB2E6}" type="slidenum">
              <a:rPr lang="en-US" smtClean="0">
                <a:latin typeface="Arial" pitchFamily="34" charset="0"/>
                <a:cs typeface="Arial" pitchFamily="34" charset="0"/>
              </a:rPr>
              <a:pPr/>
              <a:t>21</a:t>
            </a:fld>
            <a:endParaRPr lang="en-US" dirty="0">
              <a:latin typeface="Arial" pitchFamily="34" charset="0"/>
              <a:cs typeface="Arial" pitchFamily="34" charset="0"/>
            </a:endParaRPr>
          </a:p>
        </p:txBody>
      </p:sp>
      <p:sp>
        <p:nvSpPr>
          <p:cNvPr id="2" name="Title 1"/>
          <p:cNvSpPr>
            <a:spLocks noGrp="1"/>
          </p:cNvSpPr>
          <p:nvPr>
            <p:ph type="title"/>
          </p:nvPr>
        </p:nvSpPr>
        <p:spPr>
          <a:xfrm>
            <a:off x="452246" y="2846388"/>
            <a:ext cx="8244079" cy="1143000"/>
          </a:xfrm>
        </p:spPr>
        <p:txBody>
          <a:bodyPr>
            <a:normAutofit fontScale="90000"/>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sz="3600" kern="1200" dirty="0" smtClean="0">
                <a:solidFill>
                  <a:srgbClr val="2E2D8D"/>
                </a:solidFill>
                <a:effectLst/>
                <a:latin typeface="Arial Black" pitchFamily="34" charset="0"/>
              </a:rPr>
              <a:t>What is the Physician Self-Referral      </a:t>
            </a:r>
            <a:br>
              <a:rPr lang="en-US" sz="3600" kern="1200" dirty="0" smtClean="0">
                <a:solidFill>
                  <a:srgbClr val="2E2D8D"/>
                </a:solidFill>
                <a:effectLst/>
                <a:latin typeface="Arial Black" pitchFamily="34" charset="0"/>
              </a:rPr>
            </a:br>
            <a:r>
              <a:rPr lang="en-US" sz="3600" dirty="0">
                <a:solidFill>
                  <a:srgbClr val="2E2D8D"/>
                </a:solidFill>
                <a:latin typeface="Arial Black" pitchFamily="34" charset="0"/>
              </a:rPr>
              <a:t> </a:t>
            </a:r>
            <a:r>
              <a:rPr lang="en-US" sz="3600" dirty="0" smtClean="0">
                <a:solidFill>
                  <a:srgbClr val="2E2D8D"/>
                </a:solidFill>
                <a:latin typeface="Arial Black" pitchFamily="34" charset="0"/>
              </a:rPr>
              <a:t>               </a:t>
            </a:r>
            <a:r>
              <a:rPr lang="en-US" sz="3600" kern="1200" dirty="0" smtClean="0">
                <a:solidFill>
                  <a:srgbClr val="2E2D8D"/>
                </a:solidFill>
                <a:effectLst/>
                <a:latin typeface="Arial Black" pitchFamily="34" charset="0"/>
              </a:rPr>
              <a:t>Law (Stark Law)?</a:t>
            </a:r>
            <a:r>
              <a:rPr lang="en-US" sz="3600" kern="1200" baseline="0" dirty="0" smtClean="0">
                <a:solidFill>
                  <a:srgbClr val="2E2D8D"/>
                </a:solidFill>
                <a:effectLst/>
                <a:latin typeface="Arial Black" pitchFamily="34" charset="0"/>
              </a:rPr>
              <a:t>                                                                       </a:t>
            </a:r>
            <a:r>
              <a:rPr lang="en-US" sz="2800" kern="1200" dirty="0" smtClean="0">
                <a:solidFill>
                  <a:srgbClr val="000000"/>
                </a:solidFill>
                <a:effectLst/>
                <a:latin typeface="Arial"/>
                <a:ea typeface="+mn-ea"/>
                <a:cs typeface="Arial"/>
              </a:rPr>
              <a:t>Prohibits referring Medicare beneficiaries for</a:t>
            </a:r>
            <a:endParaRPr lang="en-US" dirty="0" smtClean="0">
              <a:effectLst/>
            </a:endParaRPr>
          </a:p>
          <a:p>
            <a:pPr algn="l" rtl="0" eaLnBrk="1" latinLnBrk="0" hangingPunct="1"/>
            <a:r>
              <a:rPr lang="en-US" sz="2800" kern="1200" dirty="0" smtClean="0">
                <a:solidFill>
                  <a:srgbClr val="000000"/>
                </a:solidFill>
                <a:effectLst/>
                <a:latin typeface="Arial"/>
                <a:ea typeface="+mn-ea"/>
                <a:cs typeface="Arial"/>
              </a:rPr>
              <a:t>                                                                                     </a:t>
            </a:r>
            <a:br>
              <a:rPr lang="en-US" sz="2800" kern="1200" dirty="0" smtClean="0">
                <a:solidFill>
                  <a:srgbClr val="000000"/>
                </a:solidFill>
                <a:effectLst/>
                <a:latin typeface="Arial"/>
                <a:ea typeface="+mn-ea"/>
                <a:cs typeface="Arial"/>
              </a:rPr>
            </a:br>
            <a:r>
              <a:rPr lang="en-US" sz="2800" dirty="0">
                <a:solidFill>
                  <a:srgbClr val="000000"/>
                </a:solidFill>
                <a:latin typeface="Arial"/>
                <a:ea typeface="+mn-ea"/>
                <a:cs typeface="Arial"/>
              </a:rPr>
              <a:t> </a:t>
            </a:r>
            <a:r>
              <a:rPr lang="en-US" sz="2800" dirty="0" smtClean="0">
                <a:solidFill>
                  <a:srgbClr val="000000"/>
                </a:solidFill>
                <a:latin typeface="Arial"/>
                <a:ea typeface="+mn-ea"/>
                <a:cs typeface="Arial"/>
              </a:rPr>
              <a:t>  </a:t>
            </a:r>
            <a:r>
              <a:rPr lang="en-US" sz="2800" kern="1200" dirty="0" smtClean="0">
                <a:solidFill>
                  <a:srgbClr val="000000"/>
                </a:solidFill>
                <a:effectLst/>
                <a:latin typeface="Arial"/>
                <a:ea typeface="+mn-ea"/>
                <a:cs typeface="Arial"/>
              </a:rPr>
              <a:t>Certain designated health services </a:t>
            </a:r>
            <a:endParaRPr lang="en-US" dirty="0" smtClean="0">
              <a:effectLst/>
            </a:endParaRPr>
          </a:p>
          <a:p>
            <a:pPr algn="l" rtl="0" eaLnBrk="1" latinLnBrk="0" hangingPunct="1"/>
            <a:r>
              <a:rPr lang="en-US" sz="2800" kern="1200" dirty="0" smtClean="0">
                <a:solidFill>
                  <a:srgbClr val="000000"/>
                </a:solidFill>
                <a:effectLst/>
                <a:latin typeface="Arial"/>
                <a:ea typeface="+mn-ea"/>
                <a:cs typeface="Arial"/>
              </a:rPr>
              <a:t>   To an entity in which the physician (or an immediate    </a:t>
            </a:r>
            <a:br>
              <a:rPr lang="en-US" sz="2800" kern="1200" dirty="0" smtClean="0">
                <a:solidFill>
                  <a:srgbClr val="000000"/>
                </a:solidFill>
                <a:effectLst/>
                <a:latin typeface="Arial"/>
                <a:ea typeface="+mn-ea"/>
                <a:cs typeface="Arial"/>
              </a:rPr>
            </a:br>
            <a:r>
              <a:rPr lang="en-US" sz="2800" dirty="0">
                <a:solidFill>
                  <a:srgbClr val="000000"/>
                </a:solidFill>
                <a:latin typeface="Arial"/>
                <a:ea typeface="+mn-ea"/>
                <a:cs typeface="Arial"/>
              </a:rPr>
              <a:t> </a:t>
            </a:r>
            <a:r>
              <a:rPr lang="en-US" sz="2800" dirty="0" smtClean="0">
                <a:solidFill>
                  <a:srgbClr val="000000"/>
                </a:solidFill>
                <a:latin typeface="Arial"/>
                <a:ea typeface="+mn-ea"/>
                <a:cs typeface="Arial"/>
              </a:rPr>
              <a:t>  </a:t>
            </a:r>
            <a:r>
              <a:rPr lang="en-US" sz="2800" kern="1200" dirty="0" smtClean="0">
                <a:solidFill>
                  <a:srgbClr val="000000"/>
                </a:solidFill>
                <a:effectLst/>
                <a:latin typeface="Arial"/>
                <a:ea typeface="+mn-ea"/>
                <a:cs typeface="Arial"/>
              </a:rPr>
              <a:t>family member) has</a:t>
            </a:r>
            <a:endParaRPr lang="en-US" dirty="0" smtClean="0">
              <a:effectLst/>
            </a:endParaRPr>
          </a:p>
          <a:p>
            <a:pPr algn="l" rtl="0" eaLnBrk="1" latinLnBrk="0" hangingPunct="1"/>
            <a:r>
              <a:rPr lang="en-US" sz="2800" kern="1200" dirty="0" smtClean="0">
                <a:solidFill>
                  <a:srgbClr val="000000"/>
                </a:solidFill>
                <a:effectLst/>
                <a:latin typeface="Arial"/>
                <a:ea typeface="+mn-ea"/>
                <a:cs typeface="Arial"/>
              </a:rPr>
              <a:t>      An ownership/investment interest, or</a:t>
            </a:r>
            <a:endParaRPr lang="en-US" dirty="0" smtClean="0">
              <a:effectLst/>
            </a:endParaRPr>
          </a:p>
          <a:p>
            <a:pPr algn="l" rtl="0" eaLnBrk="1" latinLnBrk="0" hangingPunct="1"/>
            <a:r>
              <a:rPr lang="en-US" sz="2800" kern="1200" dirty="0" smtClean="0">
                <a:solidFill>
                  <a:srgbClr val="000000"/>
                </a:solidFill>
                <a:effectLst/>
                <a:latin typeface="Arial"/>
                <a:ea typeface="+mn-ea"/>
                <a:cs typeface="Arial"/>
              </a:rPr>
              <a:t>      A compensation arrangement</a:t>
            </a:r>
            <a:endParaRPr lang="en-US" dirty="0" smtClean="0">
              <a:effectLst/>
            </a:endParaRPr>
          </a:p>
          <a:p>
            <a:pPr algn="l" rtl="0" eaLnBrk="1" latinLnBrk="0" hangingPunct="1"/>
            <a:r>
              <a:rPr lang="en-US" sz="2800" kern="1200" dirty="0" smtClean="0">
                <a:solidFill>
                  <a:srgbClr val="000000"/>
                </a:solidFill>
                <a:effectLst/>
                <a:latin typeface="Arial"/>
                <a:ea typeface="+mn-ea"/>
                <a:cs typeface="Arial"/>
              </a:rPr>
              <a:t/>
            </a:r>
            <a:br>
              <a:rPr lang="en-US" sz="2800" kern="1200" dirty="0" smtClean="0">
                <a:solidFill>
                  <a:srgbClr val="000000"/>
                </a:solidFill>
                <a:effectLst/>
                <a:latin typeface="Arial"/>
                <a:ea typeface="+mn-ea"/>
                <a:cs typeface="Arial"/>
              </a:rPr>
            </a:br>
            <a:r>
              <a:rPr lang="en-US" sz="2800" kern="1200" dirty="0" smtClean="0">
                <a:solidFill>
                  <a:srgbClr val="000000"/>
                </a:solidFill>
                <a:effectLst/>
                <a:latin typeface="Arial"/>
                <a:ea typeface="+mn-ea"/>
                <a:cs typeface="Arial"/>
              </a:rPr>
              <a:t>Exceptions may apply</a:t>
            </a:r>
            <a:endParaRPr lang="en-US" dirty="0" smtClean="0">
              <a:effectLst/>
            </a:endParaRPr>
          </a:p>
          <a:p>
            <a:endParaRPr lang="en-US" dirty="0"/>
          </a:p>
        </p:txBody>
      </p:sp>
    </p:spTree>
    <p:extLst>
      <p:ext uri="{BB962C8B-B14F-4D97-AF65-F5344CB8AC3E}">
        <p14:creationId xmlns:p14="http://schemas.microsoft.com/office/powerpoint/2010/main" xmlns="" val="28983535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7"/>
          <p:cNvSpPr>
            <a:spLocks noGrp="1"/>
          </p:cNvSpPr>
          <p:nvPr>
            <p:ph type="sldNum" sz="quarter" idx="12"/>
          </p:nvPr>
        </p:nvSpPr>
        <p:spPr>
          <a:xfrm>
            <a:off x="6553200" y="6356350"/>
            <a:ext cx="2133600" cy="365125"/>
          </a:xfrm>
        </p:spPr>
        <p:txBody>
          <a:bodyPr/>
          <a:lstStyle/>
          <a:p>
            <a:fld id="{CD7B7113-EBDE-9C4A-98B0-D519A70CB2E6}" type="slidenum">
              <a:rPr lang="en-US" smtClean="0">
                <a:latin typeface="Arial" pitchFamily="34" charset="0"/>
                <a:cs typeface="Arial" pitchFamily="34" charset="0"/>
              </a:rPr>
              <a:pPr/>
              <a:t>22</a:t>
            </a:fld>
            <a:endParaRPr lang="en-US" dirty="0">
              <a:latin typeface="Arial" pitchFamily="34" charset="0"/>
              <a:cs typeface="Arial" pitchFamily="34" charset="0"/>
            </a:endParaRPr>
          </a:p>
        </p:txBody>
      </p:sp>
      <p:sp>
        <p:nvSpPr>
          <p:cNvPr id="2" name="Title 1"/>
          <p:cNvSpPr>
            <a:spLocks noGrp="1"/>
          </p:cNvSpPr>
          <p:nvPr>
            <p:ph type="title"/>
          </p:nvPr>
        </p:nvSpPr>
        <p:spPr>
          <a:xfrm>
            <a:off x="642746" y="2646363"/>
            <a:ext cx="8301229" cy="1143000"/>
          </a:xfrm>
        </p:spPr>
        <p:txBody>
          <a:bodyPr>
            <a:normAutofit fontScale="90000"/>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sz="3600" kern="1200" dirty="0" smtClean="0">
                <a:solidFill>
                  <a:srgbClr val="2E2D8D"/>
                </a:solidFill>
                <a:effectLst/>
                <a:latin typeface="Arial Black" pitchFamily="34" charset="0"/>
              </a:rPr>
              <a:t>What is the Criminal Health Care            </a:t>
            </a:r>
            <a:br>
              <a:rPr lang="en-US" sz="3600" kern="1200" dirty="0" smtClean="0">
                <a:solidFill>
                  <a:srgbClr val="2E2D8D"/>
                </a:solidFill>
                <a:effectLst/>
                <a:latin typeface="Arial Black" pitchFamily="34" charset="0"/>
              </a:rPr>
            </a:br>
            <a:r>
              <a:rPr lang="en-US" sz="3600" dirty="0">
                <a:solidFill>
                  <a:srgbClr val="2E2D8D"/>
                </a:solidFill>
                <a:latin typeface="Arial Black" pitchFamily="34" charset="0"/>
              </a:rPr>
              <a:t> </a:t>
            </a:r>
            <a:r>
              <a:rPr lang="en-US" sz="3600" dirty="0" smtClean="0">
                <a:solidFill>
                  <a:srgbClr val="2E2D8D"/>
                </a:solidFill>
                <a:latin typeface="Arial Black" pitchFamily="34" charset="0"/>
              </a:rPr>
              <a:t>               </a:t>
            </a:r>
            <a:r>
              <a:rPr lang="en-US" sz="3600" kern="1200" dirty="0" smtClean="0">
                <a:solidFill>
                  <a:srgbClr val="2E2D8D"/>
                </a:solidFill>
                <a:effectLst/>
                <a:latin typeface="Arial Black" pitchFamily="34" charset="0"/>
              </a:rPr>
              <a:t>Fraud Statute?</a:t>
            </a:r>
            <a:endParaRPr lang="en-US" sz="3600" dirty="0" smtClean="0">
              <a:solidFill>
                <a:srgbClr val="2E2D8D"/>
              </a:solidFill>
              <a:effectLst/>
              <a:latin typeface="Arial Black" pitchFamily="34" charset="0"/>
            </a:endParaRPr>
          </a:p>
          <a:p>
            <a:pPr algn="l" rtl="0" eaLnBrk="1" latinLnBrk="0" hangingPunct="1"/>
            <a:r>
              <a:rPr lang="en-US" sz="2700" kern="1200" dirty="0" smtClean="0">
                <a:solidFill>
                  <a:srgbClr val="000000"/>
                </a:solidFill>
                <a:effectLst/>
                <a:latin typeface="Arial"/>
                <a:ea typeface="+mn-ea"/>
                <a:cs typeface="Arial"/>
              </a:rPr>
              <a:t>Prohibits knowingly and willfully executing, or attempting to execute, a scheme or artifice:</a:t>
            </a:r>
            <a:endParaRPr lang="en-US" dirty="0" smtClean="0">
              <a:effectLst/>
            </a:endParaRPr>
          </a:p>
          <a:p>
            <a:pPr marL="342900" indent="-342900" algn="l" rtl="0" eaLnBrk="1" latinLnBrk="0" hangingPunct="1">
              <a:buFont typeface="Arial" pitchFamily="34" charset="0"/>
              <a:buChar char="•"/>
            </a:pPr>
            <a:r>
              <a:rPr lang="en-US" sz="2400" kern="1200" dirty="0" smtClean="0">
                <a:solidFill>
                  <a:srgbClr val="000000"/>
                </a:solidFill>
                <a:effectLst/>
                <a:latin typeface="Arial"/>
                <a:ea typeface="+mn-ea"/>
                <a:cs typeface="Arial"/>
              </a:rPr>
              <a:t>To defraud any health care benefit program; or</a:t>
            </a:r>
            <a:endParaRPr lang="en-US" dirty="0" smtClean="0">
              <a:effectLst/>
            </a:endParaRPr>
          </a:p>
          <a:p>
            <a:pPr marL="342900" indent="-342900" algn="l" rtl="0" eaLnBrk="1" latinLnBrk="0" hangingPunct="1">
              <a:buFont typeface="Arial" pitchFamily="34" charset="0"/>
              <a:buChar char="•"/>
            </a:pPr>
            <a:r>
              <a:rPr lang="en-US" sz="2400" kern="1200" dirty="0" smtClean="0">
                <a:solidFill>
                  <a:srgbClr val="000000"/>
                </a:solidFill>
                <a:effectLst/>
                <a:latin typeface="Arial"/>
                <a:ea typeface="+mn-ea"/>
                <a:cs typeface="Arial"/>
              </a:rPr>
              <a:t>To obtain (by means of false or fraudulent pretenses, representations, or promises) any of the money or property owned by, or under the custody or control of, any health care benefit program;</a:t>
            </a:r>
            <a:endParaRPr lang="en-US" dirty="0" smtClean="0">
              <a:effectLst/>
            </a:endParaRPr>
          </a:p>
          <a:p>
            <a:pPr marL="342900" indent="-342900" algn="l" rtl="0" eaLnBrk="1" latinLnBrk="0" hangingPunct="1">
              <a:buFont typeface="Arial" pitchFamily="34" charset="0"/>
              <a:buChar char="•"/>
            </a:pPr>
            <a:r>
              <a:rPr lang="en-US" sz="2400" kern="1200" dirty="0" smtClean="0">
                <a:solidFill>
                  <a:srgbClr val="000000"/>
                </a:solidFill>
                <a:effectLst/>
                <a:latin typeface="Arial"/>
                <a:ea typeface="+mn-ea"/>
                <a:cs typeface="Arial"/>
              </a:rPr>
              <a:t>In connection with the delivery of or payment for health care benefits, items or services. </a:t>
            </a:r>
            <a:endParaRPr lang="en-US" dirty="0" smtClean="0">
              <a:effectLst/>
            </a:endParaRPr>
          </a:p>
          <a:p>
            <a:endParaRPr lang="en-US" dirty="0"/>
          </a:p>
        </p:txBody>
      </p:sp>
    </p:spTree>
    <p:extLst>
      <p:ext uri="{BB962C8B-B14F-4D97-AF65-F5344CB8AC3E}">
        <p14:creationId xmlns:p14="http://schemas.microsoft.com/office/powerpoint/2010/main" xmlns="" val="23124484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2"/>
          </p:nvPr>
        </p:nvSpPr>
        <p:spPr/>
        <p:txBody>
          <a:bodyPr/>
          <a:lstStyle/>
          <a:p>
            <a:fld id="{CD7B7113-EBDE-9C4A-98B0-D519A70CB2E6}" type="slidenum">
              <a:rPr lang="en-US" smtClean="0">
                <a:latin typeface="Arial" pitchFamily="34" charset="0"/>
                <a:cs typeface="Arial" pitchFamily="34" charset="0"/>
              </a:rPr>
              <a:pPr/>
              <a:t>23</a:t>
            </a:fld>
            <a:endParaRPr lang="en-US" dirty="0">
              <a:latin typeface="Arial" pitchFamily="34" charset="0"/>
              <a:cs typeface="Arial" pitchFamily="34" charset="0"/>
            </a:endParaRPr>
          </a:p>
        </p:txBody>
      </p:sp>
      <p:sp>
        <p:nvSpPr>
          <p:cNvPr id="3" name="Content Placeholder 2"/>
          <p:cNvSpPr>
            <a:spLocks noGrp="1"/>
          </p:cNvSpPr>
          <p:nvPr>
            <p:ph idx="4294967295"/>
          </p:nvPr>
        </p:nvSpPr>
        <p:spPr>
          <a:xfrm>
            <a:off x="2705100" y="1092200"/>
            <a:ext cx="5715000" cy="2057400"/>
          </a:xfrm>
        </p:spPr>
        <p:txBody>
          <a:bodyPr/>
          <a:lstStyle/>
          <a:p>
            <a:pPr marL="0" lvl="0" indent="0">
              <a:buNone/>
            </a:pPr>
            <a:r>
              <a:rPr lang="en-US" sz="2800" dirty="0" smtClean="0">
                <a:latin typeface="Arial" pitchFamily="34" charset="0"/>
                <a:cs typeface="Arial" pitchFamily="34" charset="0"/>
              </a:rPr>
              <a:t>True or False:</a:t>
            </a:r>
          </a:p>
          <a:p>
            <a:pPr marL="0" lvl="0" indent="0">
              <a:buNone/>
            </a:pPr>
            <a:r>
              <a:rPr lang="en-US" sz="2800" dirty="0" smtClean="0">
                <a:latin typeface="Arial" pitchFamily="34" charset="0"/>
                <a:cs typeface="Arial" pitchFamily="34" charset="0"/>
              </a:rPr>
              <a:t>Both the Anti-Kickback Statute and the False Claims Act apply only to Medicare.   </a:t>
            </a:r>
          </a:p>
        </p:txBody>
      </p:sp>
      <p:sp>
        <p:nvSpPr>
          <p:cNvPr id="5" name="Rectangle 4"/>
          <p:cNvSpPr/>
          <p:nvPr/>
        </p:nvSpPr>
        <p:spPr>
          <a:xfrm>
            <a:off x="2730500" y="3162300"/>
            <a:ext cx="3886200" cy="954107"/>
          </a:xfrm>
          <a:prstGeom prst="rect">
            <a:avLst/>
          </a:prstGeom>
        </p:spPr>
        <p:txBody>
          <a:bodyPr wrap="square">
            <a:spAutoFit/>
          </a:bodyPr>
          <a:lstStyle/>
          <a:p>
            <a:pPr marL="342900" indent="-342900">
              <a:buAutoNum type="arabicPeriod"/>
            </a:pPr>
            <a:r>
              <a:rPr lang="en-US" sz="2800" dirty="0" smtClean="0">
                <a:latin typeface="Arial" pitchFamily="34" charset="0"/>
                <a:cs typeface="Arial" pitchFamily="34" charset="0"/>
              </a:rPr>
              <a:t>True</a:t>
            </a:r>
          </a:p>
          <a:p>
            <a:pPr marL="342900" indent="-342900">
              <a:buAutoNum type="arabicPeriod"/>
            </a:pPr>
            <a:r>
              <a:rPr lang="en-US" sz="2800" dirty="0" smtClean="0">
                <a:latin typeface="Arial" pitchFamily="34" charset="0"/>
                <a:cs typeface="Arial" pitchFamily="34" charset="0"/>
              </a:rPr>
              <a:t>False</a:t>
            </a:r>
            <a:endParaRPr lang="en-US" sz="2800" dirty="0">
              <a:latin typeface="Arial" pitchFamily="34" charset="0"/>
              <a:cs typeface="Arial" pitchFamily="34" charset="0"/>
            </a:endParaRPr>
          </a:p>
        </p:txBody>
      </p:sp>
      <p:pic>
        <p:nvPicPr>
          <p:cNvPr id="6" name="Picture 1" descr="Badge of the Office of the Inspector General"/>
          <p:cNvPicPr>
            <a:picLocks noChangeAspect="1" noChangeArrowheads="1"/>
          </p:cNvPicPr>
          <p:nvPr/>
        </p:nvPicPr>
        <p:blipFill>
          <a:blip r:embed="rId4" cstate="print"/>
          <a:srcRect/>
          <a:stretch>
            <a:fillRect/>
          </a:stretch>
        </p:blipFill>
        <p:spPr bwMode="auto">
          <a:xfrm>
            <a:off x="266700" y="1600200"/>
            <a:ext cx="2095500" cy="36290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Dragnet.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20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7"/>
          <p:cNvSpPr>
            <a:spLocks noGrp="1"/>
          </p:cNvSpPr>
          <p:nvPr>
            <p:ph type="sldNum" sz="quarter" idx="12"/>
          </p:nvPr>
        </p:nvSpPr>
        <p:spPr/>
        <p:txBody>
          <a:bodyPr/>
          <a:lstStyle/>
          <a:p>
            <a:fld id="{CD7B7113-EBDE-9C4A-98B0-D519A70CB2E6}" type="slidenum">
              <a:rPr lang="en-US" smtClean="0">
                <a:latin typeface="Arial" pitchFamily="34" charset="0"/>
                <a:cs typeface="Arial" pitchFamily="34" charset="0"/>
              </a:rPr>
              <a:pPr/>
              <a:t>24</a:t>
            </a:fld>
            <a:endParaRPr lang="en-US" dirty="0">
              <a:latin typeface="Arial" pitchFamily="34" charset="0"/>
              <a:cs typeface="Arial" pitchFamily="34" charset="0"/>
            </a:endParaRPr>
          </a:p>
        </p:txBody>
      </p:sp>
      <p:pic>
        <p:nvPicPr>
          <p:cNvPr id="20" name="Picture 2" descr="Image of a magnifying glass"/>
          <p:cNvPicPr>
            <a:picLocks noGrp="1" noChangeAspect="1" noChangeArrowheads="1"/>
          </p:cNvPicPr>
          <p:nvPr>
            <p:ph idx="4294967295"/>
          </p:nvPr>
        </p:nvPicPr>
        <p:blipFill>
          <a:blip r:embed="rId3" cstate="print"/>
          <a:srcRect/>
          <a:stretch>
            <a:fillRect/>
          </a:stretch>
        </p:blipFill>
        <p:spPr bwMode="auto">
          <a:xfrm>
            <a:off x="3448050" y="2217738"/>
            <a:ext cx="4070350" cy="305435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z="215900" contourW="44450" prstMaterial="matte">
            <a:bevelT w="63500" h="63500" prst="artDeco"/>
            <a:contourClr>
              <a:srgbClr val="FFFFFF"/>
            </a:contourClr>
          </a:sp3d>
        </p:spPr>
      </p:pic>
      <p:sp>
        <p:nvSpPr>
          <p:cNvPr id="21" name="TextBox 20"/>
          <p:cNvSpPr txBox="1"/>
          <p:nvPr/>
        </p:nvSpPr>
        <p:spPr>
          <a:xfrm>
            <a:off x="5105400" y="3136900"/>
            <a:ext cx="2933700" cy="569387"/>
          </a:xfrm>
          <a:prstGeom prst="rect">
            <a:avLst/>
          </a:prstGeom>
          <a:noFill/>
        </p:spPr>
        <p:txBody>
          <a:bodyPr wrap="square" rtlCol="0">
            <a:spAutoFit/>
          </a:bodyPr>
          <a:lstStyle/>
          <a:p>
            <a:r>
              <a:rPr lang="en-US" sz="3100" b="1" dirty="0" smtClean="0">
                <a:solidFill>
                  <a:srgbClr val="FF0000"/>
                </a:solidFill>
                <a:latin typeface="Arial" pitchFamily="34" charset="0"/>
                <a:cs typeface="Arial" pitchFamily="34" charset="0"/>
              </a:rPr>
              <a:t>PENALTIES</a:t>
            </a:r>
            <a:endParaRPr lang="en-US" sz="3100" b="1" dirty="0">
              <a:solidFill>
                <a:srgbClr val="FF0000"/>
              </a:solidFill>
              <a:latin typeface="Arial" pitchFamily="34" charset="0"/>
              <a:cs typeface="Arial" pitchFamily="34" charset="0"/>
            </a:endParaRPr>
          </a:p>
        </p:txBody>
      </p:sp>
      <p:sp>
        <p:nvSpPr>
          <p:cNvPr id="2" name="Title 1"/>
          <p:cNvSpPr>
            <a:spLocks noGrp="1"/>
          </p:cNvSpPr>
          <p:nvPr>
            <p:ph type="title"/>
          </p:nvPr>
        </p:nvSpPr>
        <p:spPr>
          <a:xfrm>
            <a:off x="552450" y="522288"/>
            <a:ext cx="8229600" cy="1143000"/>
          </a:xfrm>
        </p:spPr>
        <p:txBody>
          <a:bodyPr>
            <a:normAutofit/>
          </a:bodyPr>
          <a:lstStyle/>
          <a:p>
            <a:r>
              <a:rPr lang="en-US" sz="3200" dirty="0" smtClean="0">
                <a:solidFill>
                  <a:srgbClr val="2E2D8D"/>
                </a:solidFill>
                <a:latin typeface="Arial Black" pitchFamily="34" charset="0"/>
              </a:rPr>
              <a:t>Medicare Fraud and Abuse</a:t>
            </a:r>
            <a:endParaRPr lang="en-US" sz="3200" dirty="0">
              <a:solidFill>
                <a:srgbClr val="2E2D8D"/>
              </a:solidFill>
              <a:latin typeface="Arial Black" pitchFamily="34" charset="0"/>
            </a:endParaRPr>
          </a:p>
        </p:txBody>
      </p:sp>
    </p:spTree>
    <p:extLst>
      <p:ext uri="{BB962C8B-B14F-4D97-AF65-F5344CB8AC3E}">
        <p14:creationId xmlns:p14="http://schemas.microsoft.com/office/powerpoint/2010/main" xmlns="" val="34404425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7"/>
          <p:cNvSpPr>
            <a:spLocks noGrp="1"/>
          </p:cNvSpPr>
          <p:nvPr>
            <p:ph type="sldNum" sz="quarter" idx="12"/>
          </p:nvPr>
        </p:nvSpPr>
        <p:spPr/>
        <p:txBody>
          <a:bodyPr/>
          <a:lstStyle/>
          <a:p>
            <a:fld id="{CD7B7113-EBDE-9C4A-98B0-D519A70CB2E6}" type="slidenum">
              <a:rPr lang="en-US" smtClean="0">
                <a:latin typeface="Arial" pitchFamily="34" charset="0"/>
                <a:cs typeface="Arial" pitchFamily="34" charset="0"/>
              </a:rPr>
              <a:pPr/>
              <a:t>25</a:t>
            </a:fld>
            <a:endParaRPr lang="en-US" dirty="0">
              <a:latin typeface="Arial" pitchFamily="34" charset="0"/>
              <a:cs typeface="Arial" pitchFamily="34" charset="0"/>
            </a:endParaRPr>
          </a:p>
        </p:txBody>
      </p:sp>
      <p:sp>
        <p:nvSpPr>
          <p:cNvPr id="2" name="Title 1"/>
          <p:cNvSpPr>
            <a:spLocks noGrp="1"/>
          </p:cNvSpPr>
          <p:nvPr>
            <p:ph type="title"/>
          </p:nvPr>
        </p:nvSpPr>
        <p:spPr>
          <a:xfrm>
            <a:off x="447675" y="2084388"/>
            <a:ext cx="8229600" cy="1143000"/>
          </a:xfrm>
        </p:spPr>
        <p:txBody>
          <a:bodyPr>
            <a:normAutofit fontScale="90000"/>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sz="3600" kern="1200" dirty="0" smtClean="0">
                <a:solidFill>
                  <a:srgbClr val="2E2D8D"/>
                </a:solidFill>
                <a:effectLst/>
                <a:latin typeface="Arial Black" pitchFamily="34" charset="0"/>
              </a:rPr>
              <a:t>               Types of Penalties</a:t>
            </a:r>
            <a:endParaRPr lang="en-US" sz="3600" dirty="0" smtClean="0">
              <a:solidFill>
                <a:srgbClr val="2E2D8D"/>
              </a:solidFill>
              <a:effectLst/>
              <a:latin typeface="Arial Black" pitchFamily="34" charset="0"/>
            </a:endParaRPr>
          </a:p>
          <a:p>
            <a:pPr algn="l" rtl="0" eaLnBrk="1" latinLnBrk="0" hangingPunct="1"/>
            <a:r>
              <a:rPr lang="en-US" sz="3100" kern="1200" dirty="0" smtClean="0">
                <a:solidFill>
                  <a:srgbClr val="000000"/>
                </a:solidFill>
                <a:effectLst/>
                <a:latin typeface="Arial" pitchFamily="34" charset="0"/>
                <a:ea typeface="+mn-ea"/>
                <a:cs typeface="Arial" pitchFamily="34" charset="0"/>
              </a:rPr>
              <a:t>                                                                                         </a:t>
            </a:r>
            <a:br>
              <a:rPr lang="en-US" sz="3100" kern="1200" dirty="0" smtClean="0">
                <a:solidFill>
                  <a:srgbClr val="000000"/>
                </a:solidFill>
                <a:effectLst/>
                <a:latin typeface="Arial" pitchFamily="34" charset="0"/>
                <a:ea typeface="+mn-ea"/>
                <a:cs typeface="Arial" pitchFamily="34" charset="0"/>
              </a:rPr>
            </a:br>
            <a:r>
              <a:rPr lang="en-US" sz="3100" dirty="0">
                <a:solidFill>
                  <a:srgbClr val="000000"/>
                </a:solidFill>
                <a:latin typeface="Arial" pitchFamily="34" charset="0"/>
                <a:ea typeface="+mn-ea"/>
                <a:cs typeface="Arial" pitchFamily="34" charset="0"/>
              </a:rPr>
              <a:t> </a:t>
            </a:r>
            <a:r>
              <a:rPr lang="en-US" sz="3100" dirty="0" smtClean="0">
                <a:solidFill>
                  <a:srgbClr val="000000"/>
                </a:solidFill>
                <a:latin typeface="Arial" pitchFamily="34" charset="0"/>
                <a:ea typeface="+mn-ea"/>
                <a:cs typeface="Arial" pitchFamily="34" charset="0"/>
              </a:rPr>
              <a:t>                       </a:t>
            </a:r>
            <a:r>
              <a:rPr lang="en-US" sz="3100" kern="1200" dirty="0" smtClean="0">
                <a:solidFill>
                  <a:srgbClr val="000000"/>
                </a:solidFill>
                <a:effectLst/>
                <a:latin typeface="Arial" pitchFamily="34" charset="0"/>
                <a:ea typeface="+mn-ea"/>
                <a:cs typeface="Arial" pitchFamily="34" charset="0"/>
              </a:rPr>
              <a:t>Civil Monetary Penalties (CMPs)</a:t>
            </a:r>
            <a:endParaRPr lang="en-US" sz="3100" dirty="0" smtClean="0">
              <a:effectLst/>
              <a:latin typeface="Arial" pitchFamily="34" charset="0"/>
              <a:cs typeface="Arial" pitchFamily="34" charset="0"/>
            </a:endParaRPr>
          </a:p>
          <a:p>
            <a:pPr algn="l" rtl="0" eaLnBrk="1" latinLnBrk="0" hangingPunct="1"/>
            <a:r>
              <a:rPr lang="en-US" sz="3100" kern="1200" dirty="0" smtClean="0">
                <a:solidFill>
                  <a:srgbClr val="000000"/>
                </a:solidFill>
                <a:effectLst/>
                <a:latin typeface="Arial" pitchFamily="34" charset="0"/>
                <a:ea typeface="+mn-ea"/>
                <a:cs typeface="Arial" pitchFamily="34" charset="0"/>
              </a:rPr>
              <a:t>                                                                       </a:t>
            </a:r>
            <a:br>
              <a:rPr lang="en-US" sz="3100" kern="1200" dirty="0" smtClean="0">
                <a:solidFill>
                  <a:srgbClr val="000000"/>
                </a:solidFill>
                <a:effectLst/>
                <a:latin typeface="Arial" pitchFamily="34" charset="0"/>
                <a:ea typeface="+mn-ea"/>
                <a:cs typeface="Arial" pitchFamily="34" charset="0"/>
              </a:rPr>
            </a:br>
            <a:r>
              <a:rPr lang="en-US" sz="3100" dirty="0">
                <a:solidFill>
                  <a:srgbClr val="000000"/>
                </a:solidFill>
                <a:latin typeface="Arial" pitchFamily="34" charset="0"/>
                <a:ea typeface="+mn-ea"/>
                <a:cs typeface="Arial" pitchFamily="34" charset="0"/>
              </a:rPr>
              <a:t> </a:t>
            </a:r>
            <a:r>
              <a:rPr lang="en-US" sz="3100" dirty="0" smtClean="0">
                <a:solidFill>
                  <a:srgbClr val="000000"/>
                </a:solidFill>
                <a:latin typeface="Arial" pitchFamily="34" charset="0"/>
                <a:ea typeface="+mn-ea"/>
                <a:cs typeface="Arial" pitchFamily="34" charset="0"/>
              </a:rPr>
              <a:t>                       </a:t>
            </a:r>
            <a:r>
              <a:rPr lang="en-US" sz="3100" kern="1200" dirty="0" smtClean="0">
                <a:solidFill>
                  <a:srgbClr val="000000"/>
                </a:solidFill>
                <a:effectLst/>
                <a:latin typeface="Arial" pitchFamily="34" charset="0"/>
                <a:ea typeface="+mn-ea"/>
                <a:cs typeface="Arial" pitchFamily="34" charset="0"/>
              </a:rPr>
              <a:t>Criminal sanctions</a:t>
            </a:r>
            <a:endParaRPr lang="en-US" sz="3100" dirty="0" smtClean="0">
              <a:effectLst/>
              <a:latin typeface="Arial" pitchFamily="34" charset="0"/>
              <a:cs typeface="Arial" pitchFamily="34" charset="0"/>
            </a:endParaRPr>
          </a:p>
          <a:p>
            <a:pPr algn="l" rtl="0" eaLnBrk="1" latinLnBrk="0" hangingPunct="1"/>
            <a:r>
              <a:rPr lang="en-US" sz="3100" kern="1200" dirty="0" smtClean="0">
                <a:solidFill>
                  <a:srgbClr val="000000"/>
                </a:solidFill>
                <a:effectLst/>
                <a:latin typeface="Arial" pitchFamily="34" charset="0"/>
                <a:ea typeface="+mn-ea"/>
                <a:cs typeface="Arial" pitchFamily="34" charset="0"/>
              </a:rPr>
              <a:t>                                                                             </a:t>
            </a:r>
            <a:br>
              <a:rPr lang="en-US" sz="3100" kern="1200" dirty="0" smtClean="0">
                <a:solidFill>
                  <a:srgbClr val="000000"/>
                </a:solidFill>
                <a:effectLst/>
                <a:latin typeface="Arial" pitchFamily="34" charset="0"/>
                <a:ea typeface="+mn-ea"/>
                <a:cs typeface="Arial" pitchFamily="34" charset="0"/>
              </a:rPr>
            </a:br>
            <a:r>
              <a:rPr lang="en-US" sz="3100" dirty="0">
                <a:solidFill>
                  <a:srgbClr val="000000"/>
                </a:solidFill>
                <a:latin typeface="Arial" pitchFamily="34" charset="0"/>
                <a:ea typeface="+mn-ea"/>
                <a:cs typeface="Arial" pitchFamily="34" charset="0"/>
              </a:rPr>
              <a:t> </a:t>
            </a:r>
            <a:r>
              <a:rPr lang="en-US" sz="3100" dirty="0" smtClean="0">
                <a:solidFill>
                  <a:srgbClr val="000000"/>
                </a:solidFill>
                <a:latin typeface="Arial" pitchFamily="34" charset="0"/>
                <a:ea typeface="+mn-ea"/>
                <a:cs typeface="Arial" pitchFamily="34" charset="0"/>
              </a:rPr>
              <a:t>                       </a:t>
            </a:r>
            <a:r>
              <a:rPr lang="en-US" sz="3100" kern="1200" dirty="0" smtClean="0">
                <a:solidFill>
                  <a:srgbClr val="000000"/>
                </a:solidFill>
                <a:effectLst/>
                <a:latin typeface="Arial" pitchFamily="34" charset="0"/>
                <a:ea typeface="+mn-ea"/>
                <a:cs typeface="Arial" pitchFamily="34" charset="0"/>
              </a:rPr>
              <a:t>Exclusion </a:t>
            </a:r>
            <a:endParaRPr lang="en-US" sz="3100" dirty="0" smtClean="0">
              <a:effectLst/>
              <a:latin typeface="Arial" pitchFamily="34" charset="0"/>
              <a:cs typeface="Arial" pitchFamily="34" charset="0"/>
            </a:endParaRPr>
          </a:p>
          <a:p>
            <a:endParaRPr lang="en-US" dirty="0"/>
          </a:p>
        </p:txBody>
      </p:sp>
    </p:spTree>
    <p:extLst>
      <p:ext uri="{BB962C8B-B14F-4D97-AF65-F5344CB8AC3E}">
        <p14:creationId xmlns:p14="http://schemas.microsoft.com/office/powerpoint/2010/main" xmlns="" val="25619564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descr="Badge of the Office of the Inspector General"/>
          <p:cNvPicPr>
            <a:picLocks noChangeAspect="1" noChangeArrowheads="1"/>
          </p:cNvPicPr>
          <p:nvPr/>
        </p:nvPicPr>
        <p:blipFill>
          <a:blip r:embed="rId4" cstate="print"/>
          <a:srcRect/>
          <a:stretch>
            <a:fillRect/>
          </a:stretch>
        </p:blipFill>
        <p:spPr bwMode="auto">
          <a:xfrm>
            <a:off x="266700" y="1600200"/>
            <a:ext cx="2095500" cy="3629025"/>
          </a:xfrm>
          <a:prstGeom prst="rect">
            <a:avLst/>
          </a:prstGeom>
          <a:noFill/>
        </p:spPr>
      </p:pic>
      <p:sp>
        <p:nvSpPr>
          <p:cNvPr id="6" name="Slide Number Placeholder 7"/>
          <p:cNvSpPr>
            <a:spLocks noGrp="1"/>
          </p:cNvSpPr>
          <p:nvPr>
            <p:ph type="sldNum" sz="quarter" idx="12"/>
          </p:nvPr>
        </p:nvSpPr>
        <p:spPr/>
        <p:txBody>
          <a:bodyPr/>
          <a:lstStyle/>
          <a:p>
            <a:fld id="{CD7B7113-EBDE-9C4A-98B0-D519A70CB2E6}" type="slidenum">
              <a:rPr lang="en-US" smtClean="0">
                <a:latin typeface="Arial" pitchFamily="34" charset="0"/>
                <a:cs typeface="Arial" pitchFamily="34" charset="0"/>
              </a:rPr>
              <a:pPr/>
              <a:t>26</a:t>
            </a:fld>
            <a:endParaRPr lang="en-US" dirty="0">
              <a:latin typeface="Arial" pitchFamily="34" charset="0"/>
              <a:cs typeface="Arial" pitchFamily="34" charset="0"/>
            </a:endParaRPr>
          </a:p>
        </p:txBody>
      </p:sp>
      <p:sp>
        <p:nvSpPr>
          <p:cNvPr id="3" name="Title 2"/>
          <p:cNvSpPr>
            <a:spLocks noGrp="1"/>
          </p:cNvSpPr>
          <p:nvPr>
            <p:ph type="title" idx="4294967295"/>
          </p:nvPr>
        </p:nvSpPr>
        <p:spPr>
          <a:xfrm>
            <a:off x="2657476" y="1884363"/>
            <a:ext cx="6105524" cy="2906712"/>
          </a:xfrm>
        </p:spPr>
        <p:txBody>
          <a:bodyPr>
            <a:normAutofit fontScale="90000"/>
          </a:bodyPr>
          <a:lstStyle/>
          <a:p>
            <a:pPr algn="l" rtl="0" eaLnBrk="1" latinLnBrk="0" hangingPunct="1"/>
            <a:r>
              <a:rPr lang="en-US" sz="3100" kern="1200" dirty="0" smtClean="0">
                <a:solidFill>
                  <a:schemeClr val="tx1"/>
                </a:solidFill>
                <a:effectLst/>
                <a:latin typeface="Arial" pitchFamily="34" charset="0"/>
                <a:cs typeface="Arial" pitchFamily="34" charset="0"/>
              </a:rPr>
              <a:t>Civil Monetary Penalties can include an assessment up to______ the amount of claims or remuneration                                                                                                                    </a:t>
            </a:r>
            <a:br>
              <a:rPr lang="en-US" sz="3100" kern="1200" dirty="0" smtClean="0">
                <a:solidFill>
                  <a:schemeClr val="tx1"/>
                </a:solidFill>
                <a:effectLst/>
                <a:latin typeface="Arial" pitchFamily="34" charset="0"/>
                <a:cs typeface="Arial" pitchFamily="34" charset="0"/>
              </a:rPr>
            </a:br>
            <a:r>
              <a:rPr lang="en-US" sz="3100" kern="1200" dirty="0" smtClean="0">
                <a:solidFill>
                  <a:schemeClr val="tx1"/>
                </a:solidFill>
                <a:effectLst/>
                <a:latin typeface="Arial" pitchFamily="34" charset="0"/>
                <a:cs typeface="Arial" pitchFamily="34" charset="0"/>
              </a:rPr>
              <a:t>                                                                                      1. </a:t>
            </a:r>
            <a:r>
              <a:rPr lang="en-US" sz="3100" kern="1200" dirty="0" smtClean="0">
                <a:solidFill>
                  <a:srgbClr val="000000"/>
                </a:solidFill>
                <a:effectLst/>
                <a:latin typeface="Arial" pitchFamily="34" charset="0"/>
                <a:ea typeface="+mn-ea"/>
                <a:cs typeface="Arial" pitchFamily="34" charset="0"/>
              </a:rPr>
              <a:t>2 times</a:t>
            </a:r>
            <a:endParaRPr lang="en-US" sz="3100" dirty="0" smtClean="0">
              <a:effectLst/>
              <a:latin typeface="Arial" pitchFamily="34" charset="0"/>
              <a:cs typeface="Arial" pitchFamily="34" charset="0"/>
            </a:endParaRPr>
          </a:p>
          <a:p>
            <a:pPr algn="l" rtl="0" eaLnBrk="1" latinLnBrk="0" hangingPunct="1"/>
            <a:r>
              <a:rPr lang="en-US" sz="3100" kern="1200" dirty="0" smtClean="0">
                <a:solidFill>
                  <a:srgbClr val="000000"/>
                </a:solidFill>
                <a:effectLst/>
                <a:latin typeface="Arial" pitchFamily="34" charset="0"/>
                <a:ea typeface="+mn-ea"/>
                <a:cs typeface="Arial" pitchFamily="34" charset="0"/>
              </a:rPr>
              <a:t>2. 3 times</a:t>
            </a:r>
            <a:endParaRPr lang="en-US" sz="3100" dirty="0" smtClean="0">
              <a:effectLst/>
              <a:latin typeface="Arial" pitchFamily="34" charset="0"/>
              <a:cs typeface="Arial" pitchFamily="34" charset="0"/>
            </a:endParaRPr>
          </a:p>
          <a:p>
            <a:pPr algn="l" rtl="0" eaLnBrk="1" latinLnBrk="0" hangingPunct="1"/>
            <a:r>
              <a:rPr lang="en-US" sz="3100" kern="1200" dirty="0" smtClean="0">
                <a:solidFill>
                  <a:srgbClr val="000000"/>
                </a:solidFill>
                <a:effectLst/>
                <a:latin typeface="Arial" pitchFamily="34" charset="0"/>
                <a:ea typeface="+mn-ea"/>
                <a:cs typeface="Arial" pitchFamily="34" charset="0"/>
              </a:rPr>
              <a:t>3. 4 times</a:t>
            </a:r>
            <a:endParaRPr lang="en-US" sz="3100" dirty="0" smtClean="0">
              <a:effectLst/>
              <a:latin typeface="Arial" pitchFamily="34" charset="0"/>
              <a:cs typeface="Arial" pitchFamily="34" charset="0"/>
            </a:endParaRPr>
          </a:p>
          <a:p>
            <a:pPr algn="l" rtl="0" eaLnBrk="1" latinLnBrk="0" hangingPunct="1"/>
            <a:r>
              <a:rPr lang="en-US" sz="3100" kern="1200" dirty="0" smtClean="0">
                <a:solidFill>
                  <a:srgbClr val="000000"/>
                </a:solidFill>
                <a:effectLst/>
                <a:latin typeface="Arial" pitchFamily="34" charset="0"/>
                <a:ea typeface="+mn-ea"/>
                <a:cs typeface="Arial" pitchFamily="34" charset="0"/>
              </a:rPr>
              <a:t>4. 5 times</a:t>
            </a:r>
            <a:endParaRPr lang="en-US" sz="3100" dirty="0">
              <a:latin typeface="Arial" pitchFamily="34" charset="0"/>
              <a:cs typeface="Arial" pitchFamily="34" charset="0"/>
            </a:endParaRPr>
          </a:p>
        </p:txBody>
      </p:sp>
    </p:spTree>
    <p:extLst>
      <p:ext uri="{BB962C8B-B14F-4D97-AF65-F5344CB8AC3E}">
        <p14:creationId xmlns:p14="http://schemas.microsoft.com/office/powerpoint/2010/main" xmlns="" val="218026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Dragne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7"/>
          <p:cNvSpPr>
            <a:spLocks noGrp="1"/>
          </p:cNvSpPr>
          <p:nvPr>
            <p:ph type="sldNum" sz="quarter" idx="12"/>
          </p:nvPr>
        </p:nvSpPr>
        <p:spPr/>
        <p:txBody>
          <a:bodyPr/>
          <a:lstStyle/>
          <a:p>
            <a:fld id="{CD7B7113-EBDE-9C4A-98B0-D519A70CB2E6}" type="slidenum">
              <a:rPr lang="en-US" smtClean="0">
                <a:latin typeface="Arial" pitchFamily="34" charset="0"/>
                <a:cs typeface="Arial" pitchFamily="34" charset="0"/>
              </a:rPr>
              <a:pPr/>
              <a:t>27</a:t>
            </a:fld>
            <a:endParaRPr lang="en-US" dirty="0">
              <a:latin typeface="Arial" pitchFamily="34" charset="0"/>
              <a:cs typeface="Arial" pitchFamily="34" charset="0"/>
            </a:endParaRPr>
          </a:p>
        </p:txBody>
      </p:sp>
      <p:sp>
        <p:nvSpPr>
          <p:cNvPr id="2" name="Title 1"/>
          <p:cNvSpPr>
            <a:spLocks noGrp="1"/>
          </p:cNvSpPr>
          <p:nvPr>
            <p:ph type="title"/>
          </p:nvPr>
        </p:nvSpPr>
        <p:spPr>
          <a:xfrm>
            <a:off x="2209799" y="587375"/>
            <a:ext cx="6238875" cy="3575049"/>
          </a:xfrm>
        </p:spPr>
        <p:txBody>
          <a:bodyPr>
            <a:normAutofit fontScale="90000"/>
          </a:bodyPr>
          <a:lstStyle/>
          <a:p>
            <a:pPr lvl="0" algn="l"/>
            <a:r>
              <a:rPr lang="en-US" sz="3600" dirty="0">
                <a:solidFill>
                  <a:srgbClr val="2E2D8D"/>
                </a:solidFill>
                <a:latin typeface="Arial Black"/>
                <a:cs typeface="Arial Black"/>
              </a:rPr>
              <a:t>Civil Monetary Penalties (CMPs)</a:t>
            </a:r>
            <a:br>
              <a:rPr lang="en-US" sz="3600" dirty="0">
                <a:solidFill>
                  <a:srgbClr val="2E2D8D"/>
                </a:solidFill>
                <a:latin typeface="Arial Black"/>
                <a:cs typeface="Arial Black"/>
              </a:rPr>
            </a:br>
            <a:r>
              <a:rPr lang="en-US" sz="3600" dirty="0" smtClean="0">
                <a:solidFill>
                  <a:srgbClr val="2E2D8D"/>
                </a:solidFill>
                <a:latin typeface="Arial Black"/>
                <a:cs typeface="Arial Black"/>
              </a:rPr>
              <a:t>                                                             </a:t>
            </a:r>
            <a:r>
              <a:rPr lang="en-US" sz="2800" kern="1200" dirty="0" smtClean="0">
                <a:solidFill>
                  <a:srgbClr val="000000"/>
                </a:solidFill>
                <a:effectLst/>
                <a:latin typeface="Arial" pitchFamily="34" charset="0"/>
                <a:ea typeface="+mn-ea"/>
                <a:cs typeface="Arial" pitchFamily="34" charset="0"/>
              </a:rPr>
              <a:t>Up to $10,000 to $50,000 per violation</a:t>
            </a:r>
            <a:r>
              <a:rPr lang="en-US" sz="2800" dirty="0">
                <a:latin typeface="Arial" pitchFamily="34" charset="0"/>
                <a:cs typeface="Arial" pitchFamily="34" charset="0"/>
              </a:rPr>
              <a:t/>
            </a:r>
            <a:br>
              <a:rPr lang="en-US" sz="2800" dirty="0">
                <a:latin typeface="Arial" pitchFamily="34" charset="0"/>
                <a:cs typeface="Arial" pitchFamily="34" charset="0"/>
              </a:rPr>
            </a:br>
            <a:r>
              <a:rPr lang="en-US" sz="2800" kern="1200" dirty="0" smtClean="0">
                <a:solidFill>
                  <a:srgbClr val="000000"/>
                </a:solidFill>
                <a:effectLst/>
                <a:latin typeface="Arial" pitchFamily="34" charset="0"/>
                <a:ea typeface="+mn-ea"/>
                <a:cs typeface="Arial" pitchFamily="34" charset="0"/>
              </a:rPr>
              <a:t>Can also include an assessment of up to 3 </a:t>
            </a:r>
            <a:r>
              <a:rPr lang="en-US" sz="2800" dirty="0" smtClean="0">
                <a:solidFill>
                  <a:srgbClr val="000000"/>
                </a:solidFill>
                <a:latin typeface="Arial" pitchFamily="34" charset="0"/>
                <a:ea typeface="+mn-ea"/>
                <a:cs typeface="Arial" pitchFamily="34" charset="0"/>
              </a:rPr>
              <a:t>                     </a:t>
            </a:r>
            <a:r>
              <a:rPr lang="en-US" sz="2800" kern="1200" dirty="0" smtClean="0">
                <a:solidFill>
                  <a:srgbClr val="000000"/>
                </a:solidFill>
                <a:effectLst/>
                <a:latin typeface="Arial" pitchFamily="34" charset="0"/>
                <a:ea typeface="+mn-ea"/>
                <a:cs typeface="Arial" pitchFamily="34" charset="0"/>
              </a:rPr>
              <a:t>times the amount                                         </a:t>
            </a:r>
            <a:endParaRPr lang="en-US" sz="2800" dirty="0" smtClean="0">
              <a:effectLst/>
              <a:latin typeface="Arial" pitchFamily="34" charset="0"/>
              <a:cs typeface="Arial" pitchFamily="34" charset="0"/>
            </a:endParaRPr>
          </a:p>
          <a:p>
            <a:pPr marL="457200" indent="-457200" algn="l" rtl="0" eaLnBrk="1" latinLnBrk="0" hangingPunct="1">
              <a:buFont typeface="Arial" pitchFamily="34" charset="0"/>
              <a:buChar char="•"/>
            </a:pPr>
            <a:r>
              <a:rPr lang="en-US" sz="2800" kern="1200" dirty="0" smtClean="0">
                <a:solidFill>
                  <a:srgbClr val="000000"/>
                </a:solidFill>
                <a:effectLst/>
                <a:latin typeface="Arial" pitchFamily="34" charset="0"/>
                <a:ea typeface="+mn-ea"/>
                <a:cs typeface="Arial" pitchFamily="34" charset="0"/>
              </a:rPr>
              <a:t>Claimed for each item/service, or</a:t>
            </a:r>
            <a:endParaRPr lang="en-US" sz="2800" dirty="0" smtClean="0">
              <a:effectLst/>
              <a:latin typeface="Arial" pitchFamily="34" charset="0"/>
              <a:cs typeface="Arial" pitchFamily="34" charset="0"/>
            </a:endParaRPr>
          </a:p>
          <a:p>
            <a:pPr marL="457200" indent="-457200" algn="l" rtl="0" eaLnBrk="1" latinLnBrk="0" hangingPunct="1">
              <a:buFont typeface="Arial" pitchFamily="34" charset="0"/>
              <a:buChar char="•"/>
            </a:pPr>
            <a:r>
              <a:rPr lang="en-US" sz="2800" kern="1200" dirty="0" smtClean="0">
                <a:solidFill>
                  <a:srgbClr val="000000"/>
                </a:solidFill>
                <a:effectLst/>
                <a:latin typeface="Arial" pitchFamily="34" charset="0"/>
                <a:ea typeface="+mn-ea"/>
                <a:cs typeface="Arial" pitchFamily="34" charset="0"/>
              </a:rPr>
              <a:t>Of the remuneration offered, paid, solicited, or received</a:t>
            </a:r>
            <a:endParaRPr lang="en-US" sz="2800" dirty="0" smtClean="0">
              <a:effectLst/>
              <a:latin typeface="Arial" pitchFamily="34" charset="0"/>
              <a:cs typeface="Arial" pitchFamily="34" charset="0"/>
            </a:endParaRPr>
          </a:p>
          <a:p>
            <a:pPr algn="l"/>
            <a:endParaRPr lang="en-US" sz="2800" dirty="0">
              <a:latin typeface="Arial" pitchFamily="34" charset="0"/>
              <a:cs typeface="Arial" pitchFamily="34" charset="0"/>
            </a:endParaRPr>
          </a:p>
        </p:txBody>
      </p:sp>
    </p:spTree>
    <p:extLst>
      <p:ext uri="{BB962C8B-B14F-4D97-AF65-F5344CB8AC3E}">
        <p14:creationId xmlns:p14="http://schemas.microsoft.com/office/powerpoint/2010/main" xmlns="" val="20056137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7"/>
          <p:cNvSpPr>
            <a:spLocks noGrp="1"/>
          </p:cNvSpPr>
          <p:nvPr>
            <p:ph type="sldNum" sz="quarter" idx="12"/>
          </p:nvPr>
        </p:nvSpPr>
        <p:spPr/>
        <p:txBody>
          <a:bodyPr/>
          <a:lstStyle/>
          <a:p>
            <a:fld id="{CD7B7113-EBDE-9C4A-98B0-D519A70CB2E6}" type="slidenum">
              <a:rPr lang="en-US" smtClean="0">
                <a:latin typeface="Arial" pitchFamily="34" charset="0"/>
                <a:cs typeface="Arial" pitchFamily="34" charset="0"/>
              </a:rPr>
              <a:pPr/>
              <a:t>28</a:t>
            </a:fld>
            <a:endParaRPr lang="en-US" dirty="0">
              <a:latin typeface="Arial" pitchFamily="34" charset="0"/>
              <a:cs typeface="Arial" pitchFamily="34" charset="0"/>
            </a:endParaRPr>
          </a:p>
        </p:txBody>
      </p:sp>
      <p:sp>
        <p:nvSpPr>
          <p:cNvPr id="2" name="Title 1"/>
          <p:cNvSpPr>
            <a:spLocks noGrp="1"/>
          </p:cNvSpPr>
          <p:nvPr>
            <p:ph type="title"/>
          </p:nvPr>
        </p:nvSpPr>
        <p:spPr>
          <a:xfrm>
            <a:off x="400050" y="1989138"/>
            <a:ext cx="8229600" cy="1143000"/>
          </a:xfrm>
        </p:spPr>
        <p:txBody>
          <a:bodyPr>
            <a:normAutofit fontScale="90000"/>
          </a:bodyPr>
          <a:lstStyle/>
          <a:p>
            <a:pPr lvl="0"/>
            <a:r>
              <a:rPr lang="en-US" sz="3600" dirty="0">
                <a:solidFill>
                  <a:srgbClr val="2E2D8D"/>
                </a:solidFill>
                <a:latin typeface="Arial Black"/>
                <a:cs typeface="Arial Black"/>
              </a:rPr>
              <a:t>Criminal Prosecution and Penalties</a:t>
            </a:r>
            <a:r>
              <a:rPr lang="en-US" sz="3600" dirty="0">
                <a:latin typeface="Arial Black"/>
                <a:cs typeface="Arial Black"/>
              </a:rPr>
              <a:t/>
            </a:r>
            <a:br>
              <a:rPr lang="en-US" sz="3600" dirty="0">
                <a:latin typeface="Arial Black"/>
                <a:cs typeface="Arial Black"/>
              </a:rPr>
            </a:br>
            <a:r>
              <a:rPr lang="en-US" sz="3600" dirty="0" smtClean="0">
                <a:latin typeface="Arial Black"/>
                <a:cs typeface="Arial Black"/>
              </a:rPr>
              <a:t>                                                               </a:t>
            </a:r>
            <a:br>
              <a:rPr lang="en-US" sz="3600" dirty="0" smtClean="0">
                <a:latin typeface="Arial Black"/>
                <a:cs typeface="Arial Black"/>
              </a:rPr>
            </a:br>
            <a:r>
              <a:rPr lang="en-US" sz="3600" dirty="0">
                <a:latin typeface="Arial Black"/>
                <a:cs typeface="Arial Black"/>
              </a:rPr>
              <a:t> </a:t>
            </a:r>
            <a:r>
              <a:rPr lang="en-US" sz="3600" dirty="0" smtClean="0">
                <a:latin typeface="Arial Black"/>
                <a:cs typeface="Arial Black"/>
              </a:rPr>
              <a:t>         </a:t>
            </a:r>
            <a:r>
              <a:rPr lang="en-US" sz="3100" kern="1200" dirty="0" smtClean="0">
                <a:solidFill>
                  <a:srgbClr val="000000"/>
                </a:solidFill>
                <a:effectLst/>
                <a:latin typeface="Arial" pitchFamily="34" charset="0"/>
                <a:ea typeface="+mn-ea"/>
                <a:cs typeface="Arial" pitchFamily="34" charset="0"/>
              </a:rPr>
              <a:t>Criminal convictions are also available </a:t>
            </a:r>
            <a:br>
              <a:rPr lang="en-US" sz="3100" kern="1200" dirty="0" smtClean="0">
                <a:solidFill>
                  <a:srgbClr val="000000"/>
                </a:solidFill>
                <a:effectLst/>
                <a:latin typeface="Arial" pitchFamily="34" charset="0"/>
                <a:ea typeface="+mn-ea"/>
                <a:cs typeface="Arial" pitchFamily="34" charset="0"/>
              </a:rPr>
            </a:br>
            <a:r>
              <a:rPr lang="en-US" sz="3100" dirty="0">
                <a:solidFill>
                  <a:srgbClr val="000000"/>
                </a:solidFill>
                <a:latin typeface="Arial" pitchFamily="34" charset="0"/>
                <a:ea typeface="+mn-ea"/>
                <a:cs typeface="Arial" pitchFamily="34" charset="0"/>
              </a:rPr>
              <a:t> </a:t>
            </a:r>
            <a:r>
              <a:rPr lang="en-US" sz="3100" dirty="0" smtClean="0">
                <a:solidFill>
                  <a:srgbClr val="000000"/>
                </a:solidFill>
                <a:latin typeface="Arial" pitchFamily="34" charset="0"/>
                <a:ea typeface="+mn-ea"/>
                <a:cs typeface="Arial" pitchFamily="34" charset="0"/>
              </a:rPr>
              <a:t>           </a:t>
            </a:r>
            <a:r>
              <a:rPr lang="en-US" sz="3100" kern="1200" dirty="0" smtClean="0">
                <a:solidFill>
                  <a:srgbClr val="000000"/>
                </a:solidFill>
                <a:effectLst/>
                <a:latin typeface="Arial" pitchFamily="34" charset="0"/>
                <a:ea typeface="+mn-ea"/>
                <a:cs typeface="Arial" pitchFamily="34" charset="0"/>
              </a:rPr>
              <a:t>when prosecuting health care fraud.</a:t>
            </a:r>
            <a:endParaRPr lang="en-US" sz="3100" dirty="0" smtClean="0">
              <a:effectLst/>
              <a:latin typeface="Arial" pitchFamily="34" charset="0"/>
              <a:cs typeface="Arial" pitchFamily="34" charset="0"/>
            </a:endParaRPr>
          </a:p>
          <a:p>
            <a:pPr rtl="0" eaLnBrk="1" latinLnBrk="0" hangingPunct="1"/>
            <a:r>
              <a:rPr lang="en-US" sz="3100" kern="1200" dirty="0" smtClean="0">
                <a:solidFill>
                  <a:srgbClr val="000000"/>
                </a:solidFill>
                <a:effectLst/>
                <a:latin typeface="Arial" pitchFamily="34" charset="0"/>
                <a:ea typeface="+mn-ea"/>
                <a:cs typeface="Arial" pitchFamily="34" charset="0"/>
              </a:rPr>
              <a:t>                                                                          </a:t>
            </a:r>
            <a:br>
              <a:rPr lang="en-US" sz="3100" kern="1200" dirty="0" smtClean="0">
                <a:solidFill>
                  <a:srgbClr val="000000"/>
                </a:solidFill>
                <a:effectLst/>
                <a:latin typeface="Arial" pitchFamily="34" charset="0"/>
                <a:ea typeface="+mn-ea"/>
                <a:cs typeface="Arial" pitchFamily="34" charset="0"/>
              </a:rPr>
            </a:br>
            <a:r>
              <a:rPr lang="en-US" sz="3100" dirty="0">
                <a:solidFill>
                  <a:srgbClr val="000000"/>
                </a:solidFill>
                <a:latin typeface="Arial" pitchFamily="34" charset="0"/>
                <a:ea typeface="+mn-ea"/>
                <a:cs typeface="Arial" pitchFamily="34" charset="0"/>
              </a:rPr>
              <a:t> </a:t>
            </a:r>
            <a:r>
              <a:rPr lang="en-US" sz="3100" kern="1200" dirty="0" smtClean="0">
                <a:solidFill>
                  <a:srgbClr val="000000"/>
                </a:solidFill>
                <a:effectLst/>
                <a:latin typeface="Arial" pitchFamily="34" charset="0"/>
                <a:ea typeface="+mn-ea"/>
                <a:cs typeface="Arial" pitchFamily="34" charset="0"/>
              </a:rPr>
              <a:t>Federal sentencing guidelines</a:t>
            </a:r>
            <a:endParaRPr lang="en-US" sz="3100" dirty="0" smtClean="0">
              <a:effectLst/>
              <a:latin typeface="Arial" pitchFamily="34" charset="0"/>
              <a:cs typeface="Arial" pitchFamily="34" charset="0"/>
            </a:endParaRPr>
          </a:p>
          <a:p>
            <a:endParaRPr lang="en-US" dirty="0"/>
          </a:p>
        </p:txBody>
      </p:sp>
    </p:spTree>
    <p:extLst>
      <p:ext uri="{BB962C8B-B14F-4D97-AF65-F5344CB8AC3E}">
        <p14:creationId xmlns:p14="http://schemas.microsoft.com/office/powerpoint/2010/main" xmlns="" val="4608852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7"/>
          <p:cNvSpPr>
            <a:spLocks noGrp="1"/>
          </p:cNvSpPr>
          <p:nvPr>
            <p:ph type="sldNum" sz="quarter" idx="12"/>
          </p:nvPr>
        </p:nvSpPr>
        <p:spPr>
          <a:xfrm>
            <a:off x="6553200" y="6356350"/>
            <a:ext cx="2133600" cy="365125"/>
          </a:xfrm>
        </p:spPr>
        <p:txBody>
          <a:bodyPr/>
          <a:lstStyle/>
          <a:p>
            <a:fld id="{CD7B7113-EBDE-9C4A-98B0-D519A70CB2E6}" type="slidenum">
              <a:rPr lang="en-US" smtClean="0">
                <a:latin typeface="Arial" pitchFamily="34" charset="0"/>
                <a:cs typeface="Arial" pitchFamily="34" charset="0"/>
              </a:rPr>
              <a:pPr/>
              <a:t>29</a:t>
            </a:fld>
            <a:endParaRPr lang="en-US" dirty="0">
              <a:latin typeface="Arial" pitchFamily="34" charset="0"/>
              <a:cs typeface="Arial" pitchFamily="34" charset="0"/>
            </a:endParaRPr>
          </a:p>
        </p:txBody>
      </p:sp>
      <p:sp>
        <p:nvSpPr>
          <p:cNvPr id="2" name="Title 1"/>
          <p:cNvSpPr>
            <a:spLocks noGrp="1"/>
          </p:cNvSpPr>
          <p:nvPr>
            <p:ph type="title"/>
          </p:nvPr>
        </p:nvSpPr>
        <p:spPr>
          <a:xfrm>
            <a:off x="552450" y="2674938"/>
            <a:ext cx="8134350" cy="1143000"/>
          </a:xfrm>
        </p:spPr>
        <p:txBody>
          <a:bodyPr>
            <a:normAutofit fontScale="90000"/>
          </a:bodyPr>
          <a:lstStyle/>
          <a:p>
            <a:pPr lvl="0" algn="l"/>
            <a:r>
              <a:rPr lang="en-US" sz="3600" dirty="0">
                <a:solidFill>
                  <a:srgbClr val="2E2D8D"/>
                </a:solidFill>
                <a:latin typeface="Arial Black" pitchFamily="34" charset="0"/>
                <a:cs typeface="Arial Black"/>
              </a:rPr>
              <a:t>Mandatory Exclusions by HHS OIG</a:t>
            </a:r>
            <a:r>
              <a:rPr lang="en-US" sz="3600" dirty="0">
                <a:latin typeface="Arial Black" pitchFamily="34" charset="0"/>
                <a:cs typeface="Arial" pitchFamily="34" charset="0"/>
              </a:rPr>
              <a:t/>
            </a:r>
            <a:br>
              <a:rPr lang="en-US" sz="3600" dirty="0">
                <a:latin typeface="Arial Black" pitchFamily="34" charset="0"/>
                <a:cs typeface="Arial" pitchFamily="34" charset="0"/>
              </a:rPr>
            </a:br>
            <a:r>
              <a:rPr lang="en-US" sz="2400" dirty="0">
                <a:solidFill>
                  <a:schemeClr val="accent1">
                    <a:lumMod val="75000"/>
                  </a:schemeClr>
                </a:solidFill>
                <a:latin typeface="Arial Black"/>
                <a:cs typeface="Arial Black"/>
              </a:rPr>
              <a:t/>
            </a:r>
            <a:br>
              <a:rPr lang="en-US" sz="2400" dirty="0">
                <a:solidFill>
                  <a:schemeClr val="accent1">
                    <a:lumMod val="75000"/>
                  </a:schemeClr>
                </a:solidFill>
                <a:latin typeface="Arial Black"/>
                <a:cs typeface="Arial Black"/>
              </a:rPr>
            </a:br>
            <a:r>
              <a:rPr lang="en-US" sz="3100" kern="1200" dirty="0" smtClean="0">
                <a:solidFill>
                  <a:srgbClr val="000000"/>
                </a:solidFill>
                <a:effectLst/>
                <a:latin typeface="Arial" pitchFamily="34" charset="0"/>
                <a:ea typeface="+mn-ea"/>
                <a:cs typeface="Arial" pitchFamily="34" charset="0"/>
              </a:rPr>
              <a:t>From participation in all Federal health care programs, health care providers and suppliers convicted of:</a:t>
            </a:r>
            <a:endParaRPr lang="en-US" sz="3100" dirty="0" smtClean="0">
              <a:effectLst/>
              <a:latin typeface="Arial" pitchFamily="34" charset="0"/>
              <a:cs typeface="Arial" pitchFamily="34" charset="0"/>
            </a:endParaRPr>
          </a:p>
          <a:p>
            <a:pPr algn="l" rtl="0" eaLnBrk="1" latinLnBrk="0" hangingPunct="1"/>
            <a:r>
              <a:rPr lang="en-US" sz="3100" dirty="0" smtClean="0">
                <a:solidFill>
                  <a:srgbClr val="000000"/>
                </a:solidFill>
                <a:latin typeface="Arial" pitchFamily="34" charset="0"/>
                <a:ea typeface="+mn-ea"/>
                <a:cs typeface="Arial" pitchFamily="34" charset="0"/>
              </a:rPr>
              <a:t>      </a:t>
            </a:r>
            <a:r>
              <a:rPr lang="en-US" sz="3100" kern="1200" dirty="0" smtClean="0">
                <a:solidFill>
                  <a:srgbClr val="000000"/>
                </a:solidFill>
                <a:effectLst/>
                <a:latin typeface="Arial" pitchFamily="34" charset="0"/>
                <a:ea typeface="+mn-ea"/>
                <a:cs typeface="Arial" pitchFamily="34" charset="0"/>
              </a:rPr>
              <a:t>Medicare fraud,</a:t>
            </a:r>
            <a:endParaRPr lang="en-US" sz="3100" dirty="0" smtClean="0">
              <a:effectLst/>
              <a:latin typeface="Arial" pitchFamily="34" charset="0"/>
              <a:cs typeface="Arial" pitchFamily="34" charset="0"/>
            </a:endParaRPr>
          </a:p>
          <a:p>
            <a:pPr algn="l" rtl="0" eaLnBrk="1" latinLnBrk="0" hangingPunct="1"/>
            <a:r>
              <a:rPr lang="en-US" sz="3100" kern="1200" dirty="0" smtClean="0">
                <a:solidFill>
                  <a:srgbClr val="000000"/>
                </a:solidFill>
                <a:effectLst/>
                <a:latin typeface="Arial" pitchFamily="34" charset="0"/>
                <a:ea typeface="+mn-ea"/>
                <a:cs typeface="Arial" pitchFamily="34" charset="0"/>
              </a:rPr>
              <a:t>      Patient abuse or neglect,</a:t>
            </a:r>
            <a:endParaRPr lang="en-US" sz="3100" dirty="0" smtClean="0">
              <a:effectLst/>
              <a:latin typeface="Arial" pitchFamily="34" charset="0"/>
              <a:cs typeface="Arial" pitchFamily="34" charset="0"/>
            </a:endParaRPr>
          </a:p>
          <a:p>
            <a:pPr algn="l" rtl="0" eaLnBrk="1" latinLnBrk="0" hangingPunct="1"/>
            <a:r>
              <a:rPr lang="en-US" sz="3100" kern="1200" dirty="0" smtClean="0">
                <a:solidFill>
                  <a:srgbClr val="000000"/>
                </a:solidFill>
                <a:effectLst/>
                <a:latin typeface="Arial" pitchFamily="34" charset="0"/>
                <a:ea typeface="+mn-ea"/>
                <a:cs typeface="Arial" pitchFamily="34" charset="0"/>
              </a:rPr>
              <a:t>      Felonies for</a:t>
            </a:r>
            <a:endParaRPr lang="en-US" sz="3100" dirty="0" smtClean="0">
              <a:effectLst/>
              <a:latin typeface="Arial" pitchFamily="34" charset="0"/>
              <a:cs typeface="Arial" pitchFamily="34" charset="0"/>
            </a:endParaRPr>
          </a:p>
          <a:p>
            <a:pPr marL="342900" indent="-342900" algn="l" rtl="0" eaLnBrk="1" latinLnBrk="0" hangingPunct="1">
              <a:buFont typeface="Arial" pitchFamily="34" charset="0"/>
              <a:buChar char="•"/>
            </a:pPr>
            <a:r>
              <a:rPr lang="en-US" sz="3100" kern="1200" dirty="0" smtClean="0">
                <a:solidFill>
                  <a:srgbClr val="000000"/>
                </a:solidFill>
                <a:effectLst/>
                <a:latin typeface="Arial" pitchFamily="34" charset="0"/>
                <a:ea typeface="+mn-ea"/>
                <a:cs typeface="Arial" pitchFamily="34" charset="0"/>
              </a:rPr>
              <a:t>Other health care-related fraud, theft, or other financial misconduct, or</a:t>
            </a:r>
            <a:endParaRPr lang="en-US" sz="3100" dirty="0" smtClean="0">
              <a:effectLst/>
              <a:latin typeface="Arial" pitchFamily="34" charset="0"/>
              <a:cs typeface="Arial" pitchFamily="34" charset="0"/>
            </a:endParaRPr>
          </a:p>
          <a:p>
            <a:pPr marL="342900" indent="-342900" algn="l" rtl="0" eaLnBrk="1" latinLnBrk="0" hangingPunct="1">
              <a:buFont typeface="Arial" pitchFamily="34" charset="0"/>
              <a:buChar char="•"/>
            </a:pPr>
            <a:r>
              <a:rPr lang="en-US" sz="3100" kern="1200" dirty="0" smtClean="0">
                <a:solidFill>
                  <a:srgbClr val="000000"/>
                </a:solidFill>
                <a:effectLst/>
                <a:latin typeface="Arial" pitchFamily="34" charset="0"/>
                <a:ea typeface="+mn-ea"/>
                <a:cs typeface="Arial" pitchFamily="34" charset="0"/>
              </a:rPr>
              <a:t>Unlawful manufacture, distribution, prescription, or dispensing of controlled substances</a:t>
            </a:r>
            <a:endParaRPr lang="en-US" sz="3100" dirty="0" smtClean="0">
              <a:effectLst/>
              <a:latin typeface="Arial" pitchFamily="34" charset="0"/>
              <a:cs typeface="Arial" pitchFamily="34" charset="0"/>
            </a:endParaRPr>
          </a:p>
          <a:p>
            <a:endParaRPr lang="en-US" dirty="0"/>
          </a:p>
        </p:txBody>
      </p:sp>
    </p:spTree>
    <p:extLst>
      <p:ext uri="{BB962C8B-B14F-4D97-AF65-F5344CB8AC3E}">
        <p14:creationId xmlns:p14="http://schemas.microsoft.com/office/powerpoint/2010/main" xmlns="" val="1659500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D7B7113-EBDE-9C4A-98B0-D519A70CB2E6}" type="slidenum">
              <a:rPr lang="en-US" smtClean="0">
                <a:latin typeface="Arial" pitchFamily="34" charset="0"/>
                <a:cs typeface="Arial" pitchFamily="34" charset="0"/>
              </a:rPr>
              <a:pPr/>
              <a:t>3</a:t>
            </a:fld>
            <a:endParaRPr lang="en-US" dirty="0">
              <a:latin typeface="Arial" pitchFamily="34" charset="0"/>
              <a:cs typeface="Arial" pitchFamily="34" charset="0"/>
            </a:endParaRPr>
          </a:p>
        </p:txBody>
      </p:sp>
      <p:sp>
        <p:nvSpPr>
          <p:cNvPr id="2" name="Title 1"/>
          <p:cNvSpPr>
            <a:spLocks noGrp="1"/>
          </p:cNvSpPr>
          <p:nvPr>
            <p:ph type="title"/>
          </p:nvPr>
        </p:nvSpPr>
        <p:spPr>
          <a:xfrm>
            <a:off x="447675" y="3046413"/>
            <a:ext cx="8229600" cy="1143000"/>
          </a:xfrm>
        </p:spPr>
        <p:txBody>
          <a:bodyPr>
            <a:normAutofit fontScale="90000"/>
          </a:bodyPr>
          <a:lstStyle/>
          <a:p>
            <a:pPr algn="l" rtl="0" eaLnBrk="1" latinLnBrk="0" hangingPunct="1"/>
            <a:r>
              <a:rPr lang="en-US" sz="3600" kern="1200" dirty="0" smtClean="0">
                <a:solidFill>
                  <a:srgbClr val="2E2D8D"/>
                </a:solidFill>
                <a:effectLst/>
                <a:latin typeface="Arial Black"/>
                <a:ea typeface="+mn-ea"/>
                <a:cs typeface="Arial Black"/>
              </a:rPr>
              <a:t>Medicare Learning Network® (MLN)                 </a:t>
            </a:r>
            <a:r>
              <a:rPr lang="en-US" sz="3200" kern="1200" dirty="0" smtClean="0">
                <a:solidFill>
                  <a:srgbClr val="2E2D8D"/>
                </a:solidFill>
                <a:effectLst/>
                <a:latin typeface="Arial Black"/>
                <a:ea typeface="+mn-ea"/>
                <a:cs typeface="Arial Black"/>
              </a:rPr>
              <a:t/>
            </a:r>
            <a:br>
              <a:rPr lang="en-US" sz="3200" kern="1200" dirty="0" smtClean="0">
                <a:solidFill>
                  <a:srgbClr val="2E2D8D"/>
                </a:solidFill>
                <a:effectLst/>
                <a:latin typeface="Arial Black"/>
                <a:ea typeface="+mn-ea"/>
                <a:cs typeface="Arial Black"/>
              </a:rPr>
            </a:br>
            <a:r>
              <a:rPr lang="en-US" sz="1700" kern="1200" dirty="0" smtClean="0">
                <a:solidFill>
                  <a:srgbClr val="2E2D8D"/>
                </a:solidFill>
                <a:effectLst/>
                <a:latin typeface="Arial" pitchFamily="34" charset="0"/>
                <a:ea typeface="+mn-ea"/>
                <a:cs typeface="Arial" pitchFamily="34" charset="0"/>
              </a:rPr>
              <a:t/>
            </a:r>
            <a:br>
              <a:rPr lang="en-US" sz="1700" kern="1200" dirty="0" smtClean="0">
                <a:solidFill>
                  <a:srgbClr val="2E2D8D"/>
                </a:solidFill>
                <a:effectLst/>
                <a:latin typeface="Arial" pitchFamily="34" charset="0"/>
                <a:ea typeface="+mn-ea"/>
                <a:cs typeface="Arial" pitchFamily="34" charset="0"/>
              </a:rPr>
            </a:br>
            <a:r>
              <a:rPr lang="en-US" sz="2000" kern="1200" dirty="0" smtClean="0">
                <a:solidFill>
                  <a:schemeClr val="tx1"/>
                </a:solidFill>
                <a:effectLst/>
                <a:latin typeface="Arial" pitchFamily="34" charset="0"/>
                <a:ea typeface="+mj-ea"/>
                <a:cs typeface="Arial" pitchFamily="34" charset="0"/>
              </a:rPr>
              <a:t>The Medicare Learning Network® (MLN), a registered trademark of CMS, is the brand name for official CMS educational products and information for Medicare Fee-For-Service Providers. For additional information, visit the MLN’s web page at </a:t>
            </a:r>
            <a:r>
              <a:rPr lang="en-US" sz="2000" u="sng" kern="1200" dirty="0" smtClean="0">
                <a:solidFill>
                  <a:schemeClr val="tx1"/>
                </a:solidFill>
                <a:effectLst/>
                <a:latin typeface="Arial" pitchFamily="34" charset="0"/>
                <a:ea typeface="+mj-ea"/>
                <a:cs typeface="Arial" pitchFamily="34" charset="0"/>
                <a:hlinkClick r:id="rId3"/>
              </a:rPr>
              <a:t>http://www.cms.gov/Outreach-and-Education/Medicare-Learning-Network-MLN/MLNGenInfo/index.html</a:t>
            </a:r>
            <a:r>
              <a:rPr lang="en-US" sz="2000" kern="1200" dirty="0" smtClean="0">
                <a:solidFill>
                  <a:schemeClr val="tx1"/>
                </a:solidFill>
                <a:effectLst/>
                <a:latin typeface="Arial" pitchFamily="34" charset="0"/>
                <a:ea typeface="+mj-ea"/>
                <a:cs typeface="Arial" pitchFamily="34" charset="0"/>
              </a:rPr>
              <a:t> on the CMS website.</a:t>
            </a:r>
            <a:endParaRPr lang="en-US" sz="2000" dirty="0" smtClean="0">
              <a:effectLst/>
              <a:latin typeface="Arial" pitchFamily="34" charset="0"/>
              <a:cs typeface="Arial" pitchFamily="34" charset="0"/>
            </a:endParaRPr>
          </a:p>
          <a:p>
            <a:pPr algn="l" rtl="0" eaLnBrk="1" latinLnBrk="0" hangingPunct="1"/>
            <a:r>
              <a:rPr lang="en-US" sz="1100" kern="1200" dirty="0" smtClean="0">
                <a:solidFill>
                  <a:schemeClr val="tx1"/>
                </a:solidFill>
                <a:effectLst/>
                <a:latin typeface="Arial" pitchFamily="34" charset="0"/>
                <a:ea typeface="+mj-ea"/>
                <a:cs typeface="Arial" pitchFamily="34" charset="0"/>
              </a:rPr>
              <a:t/>
            </a:r>
            <a:br>
              <a:rPr lang="en-US" sz="1100" kern="1200" dirty="0" smtClean="0">
                <a:solidFill>
                  <a:schemeClr val="tx1"/>
                </a:solidFill>
                <a:effectLst/>
                <a:latin typeface="Arial" pitchFamily="34" charset="0"/>
                <a:ea typeface="+mj-ea"/>
                <a:cs typeface="Arial" pitchFamily="34" charset="0"/>
              </a:rPr>
            </a:br>
            <a:r>
              <a:rPr lang="en-US" sz="2000" kern="1200" dirty="0" smtClean="0">
                <a:solidFill>
                  <a:schemeClr val="tx1"/>
                </a:solidFill>
                <a:effectLst/>
                <a:latin typeface="Arial" pitchFamily="34" charset="0"/>
                <a:ea typeface="+mj-ea"/>
                <a:cs typeface="Arial" pitchFamily="34" charset="0"/>
              </a:rPr>
              <a:t>Your feedback is important to us and we use your suggestions to help us improve our educational products, services, and activities and to develop products, services and activities that better meet your educational needs. To evaluate Medicare Learning Network® (MLN) products, services and activities you have participated in, received, or downloaded, please go to </a:t>
            </a:r>
            <a:r>
              <a:rPr lang="en-US" sz="2000" u="sng" kern="1200" dirty="0" smtClean="0">
                <a:solidFill>
                  <a:schemeClr val="tx1"/>
                </a:solidFill>
                <a:effectLst/>
                <a:latin typeface="Arial" pitchFamily="34" charset="0"/>
                <a:ea typeface="+mj-ea"/>
                <a:cs typeface="Arial" pitchFamily="34" charset="0"/>
                <a:hlinkClick r:id="rId4"/>
              </a:rPr>
              <a:t>http://www.cms.gov/Outreach-and-Education/Medicare-Learning-Network-MLN/MLNProducts/index.html</a:t>
            </a:r>
            <a:r>
              <a:rPr lang="en-US" sz="2000" kern="1200" dirty="0" smtClean="0">
                <a:solidFill>
                  <a:schemeClr val="tx1"/>
                </a:solidFill>
                <a:effectLst/>
                <a:latin typeface="Arial" pitchFamily="34" charset="0"/>
                <a:ea typeface="+mj-ea"/>
                <a:cs typeface="Arial" pitchFamily="34" charset="0"/>
              </a:rPr>
              <a:t> and click on the link called ‘MLN Opinion Page’ </a:t>
            </a:r>
            <a:br>
              <a:rPr lang="en-US" sz="2000" kern="1200" dirty="0" smtClean="0">
                <a:solidFill>
                  <a:schemeClr val="tx1"/>
                </a:solidFill>
                <a:effectLst/>
                <a:latin typeface="Arial" pitchFamily="34" charset="0"/>
                <a:ea typeface="+mj-ea"/>
                <a:cs typeface="Arial" pitchFamily="34" charset="0"/>
              </a:rPr>
            </a:br>
            <a:r>
              <a:rPr lang="en-US" sz="2000" kern="1200" dirty="0" smtClean="0">
                <a:solidFill>
                  <a:schemeClr val="tx1"/>
                </a:solidFill>
                <a:effectLst/>
                <a:latin typeface="Arial" pitchFamily="34" charset="0"/>
                <a:ea typeface="+mj-ea"/>
                <a:cs typeface="Arial" pitchFamily="34" charset="0"/>
              </a:rPr>
              <a:t>in the left-hand menu and follow the instructions.</a:t>
            </a:r>
            <a:endParaRPr lang="en-US" sz="2000" dirty="0" smtClean="0">
              <a:effectLst/>
              <a:latin typeface="Arial" pitchFamily="34" charset="0"/>
              <a:cs typeface="Arial" pitchFamily="34" charset="0"/>
            </a:endParaRPr>
          </a:p>
          <a:p>
            <a:pPr algn="l" rtl="0" eaLnBrk="1" latinLnBrk="0" hangingPunct="1"/>
            <a:r>
              <a:rPr lang="en-US" sz="1100" kern="1200" dirty="0" smtClean="0">
                <a:solidFill>
                  <a:schemeClr val="tx1"/>
                </a:solidFill>
                <a:effectLst/>
                <a:latin typeface="Arial" pitchFamily="34" charset="0"/>
                <a:ea typeface="+mj-ea"/>
                <a:cs typeface="Arial" pitchFamily="34" charset="0"/>
              </a:rPr>
              <a:t/>
            </a:r>
            <a:br>
              <a:rPr lang="en-US" sz="1100" kern="1200" dirty="0" smtClean="0">
                <a:solidFill>
                  <a:schemeClr val="tx1"/>
                </a:solidFill>
                <a:effectLst/>
                <a:latin typeface="Arial" pitchFamily="34" charset="0"/>
                <a:ea typeface="+mj-ea"/>
                <a:cs typeface="Arial" pitchFamily="34" charset="0"/>
              </a:rPr>
            </a:br>
            <a:r>
              <a:rPr lang="en-US" sz="2000" kern="1200" dirty="0" smtClean="0">
                <a:solidFill>
                  <a:schemeClr val="tx1"/>
                </a:solidFill>
                <a:effectLst/>
                <a:latin typeface="Arial" pitchFamily="34" charset="0"/>
                <a:ea typeface="+mj-ea"/>
                <a:cs typeface="Arial" pitchFamily="34" charset="0"/>
              </a:rPr>
              <a:t>Please send your suggestions related to MLN product topics or formats </a:t>
            </a:r>
            <a:br>
              <a:rPr lang="en-US" sz="2000" kern="1200" dirty="0" smtClean="0">
                <a:solidFill>
                  <a:schemeClr val="tx1"/>
                </a:solidFill>
                <a:effectLst/>
                <a:latin typeface="Arial" pitchFamily="34" charset="0"/>
                <a:ea typeface="+mj-ea"/>
                <a:cs typeface="Arial" pitchFamily="34" charset="0"/>
              </a:rPr>
            </a:br>
            <a:r>
              <a:rPr lang="en-US" sz="2000" kern="1200" dirty="0" smtClean="0">
                <a:solidFill>
                  <a:schemeClr val="tx1"/>
                </a:solidFill>
                <a:effectLst/>
                <a:latin typeface="Arial" pitchFamily="34" charset="0"/>
                <a:ea typeface="+mj-ea"/>
                <a:cs typeface="Arial" pitchFamily="34" charset="0"/>
              </a:rPr>
              <a:t>to </a:t>
            </a:r>
            <a:r>
              <a:rPr lang="en-US" sz="2000" u="sng" kern="1200" dirty="0" smtClean="0">
                <a:solidFill>
                  <a:schemeClr val="tx1"/>
                </a:solidFill>
                <a:effectLst/>
                <a:latin typeface="Arial" pitchFamily="34" charset="0"/>
                <a:ea typeface="+mj-ea"/>
                <a:cs typeface="Arial" pitchFamily="34" charset="0"/>
                <a:hlinkClick r:id="rId5"/>
              </a:rPr>
              <a:t>MLN@cms.hhs.gov</a:t>
            </a:r>
            <a:r>
              <a:rPr lang="en-US" sz="2000" kern="1200" dirty="0" smtClean="0">
                <a:solidFill>
                  <a:schemeClr val="tx1"/>
                </a:solidFill>
                <a:effectLst/>
                <a:latin typeface="Arial" pitchFamily="34" charset="0"/>
                <a:ea typeface="+mj-ea"/>
                <a:cs typeface="Arial" pitchFamily="34" charset="0"/>
              </a:rPr>
              <a:t>.</a:t>
            </a:r>
            <a:endParaRPr lang="en-US" sz="2000" dirty="0" smtClean="0">
              <a:effectLst/>
              <a:latin typeface="Arial" pitchFamily="34" charset="0"/>
              <a:cs typeface="Arial" pitchFamily="34" charset="0"/>
            </a:endParaRPr>
          </a:p>
          <a:p>
            <a:pPr rtl="0" eaLnBrk="1" latinLnBrk="0" hangingPunct="1"/>
            <a:endParaRPr lang="en-US" dirty="0" smtClean="0">
              <a:effectLst/>
            </a:endParaRPr>
          </a:p>
          <a:p>
            <a:endParaRPr lang="en-US" dirty="0"/>
          </a:p>
        </p:txBody>
      </p:sp>
    </p:spTree>
    <p:extLst>
      <p:ext uri="{BB962C8B-B14F-4D97-AF65-F5344CB8AC3E}">
        <p14:creationId xmlns:p14="http://schemas.microsoft.com/office/powerpoint/2010/main" xmlns="" val="34856836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5163"/>
            <a:ext cx="8229600" cy="1143000"/>
          </a:xfrm>
        </p:spPr>
        <p:txBody>
          <a:bodyPr/>
          <a:lstStyle/>
          <a:p>
            <a:pPr lvl="1" algn="ctr" defTabSz="457200" rtl="0">
              <a:spcBef>
                <a:spcPct val="0"/>
              </a:spcBef>
            </a:pPr>
            <a:r>
              <a:rPr lang="en-US" sz="3200" dirty="0" smtClean="0">
                <a:solidFill>
                  <a:srgbClr val="2E2D8D"/>
                </a:solidFill>
                <a:latin typeface="Arial Black"/>
                <a:cs typeface="Arial Black"/>
              </a:rPr>
              <a:t>Permissive Exclusions by HHS OIG</a:t>
            </a:r>
            <a:r>
              <a:rPr lang="en-US" dirty="0" smtClean="0">
                <a:latin typeface="Arial" pitchFamily="34" charset="0"/>
                <a:cs typeface="Arial" pitchFamily="34" charset="0"/>
              </a:rPr>
              <a:t/>
            </a:r>
            <a:br>
              <a:rPr lang="en-US" dirty="0" smtClean="0">
                <a:latin typeface="Arial" pitchFamily="34" charset="0"/>
                <a:cs typeface="Arial" pitchFamily="34" charset="0"/>
              </a:rPr>
            </a:br>
            <a:endParaRPr lang="en-US" dirty="0"/>
          </a:p>
        </p:txBody>
      </p:sp>
      <p:sp>
        <p:nvSpPr>
          <p:cNvPr id="3" name="Content Placeholder 2"/>
          <p:cNvSpPr>
            <a:spLocks noGrp="1"/>
          </p:cNvSpPr>
          <p:nvPr>
            <p:ph idx="1"/>
          </p:nvPr>
        </p:nvSpPr>
        <p:spPr/>
        <p:txBody>
          <a:bodyPr>
            <a:normAutofit/>
          </a:bodyPr>
          <a:lstStyle/>
          <a:p>
            <a:pPr marL="574758" lvl="1" indent="-174708">
              <a:spcBef>
                <a:spcPts val="0"/>
              </a:spcBef>
              <a:spcAft>
                <a:spcPts val="600"/>
              </a:spcAft>
              <a:buFont typeface="Arial" pitchFamily="34" charset="0"/>
              <a:buChar char="•"/>
            </a:pPr>
            <a:r>
              <a:rPr lang="en-US" dirty="0" smtClean="0">
                <a:latin typeface="Arial" pitchFamily="34" charset="0"/>
                <a:cs typeface="Arial" pitchFamily="34" charset="0"/>
              </a:rPr>
              <a:t>Misdemeanor convictions related to:</a:t>
            </a:r>
          </a:p>
          <a:p>
            <a:pPr marL="974808" lvl="2" indent="-174708">
              <a:spcBef>
                <a:spcPts val="0"/>
              </a:spcBef>
              <a:spcAft>
                <a:spcPts val="600"/>
              </a:spcAft>
              <a:buFont typeface="Arial" pitchFamily="34" charset="0"/>
              <a:buChar char="•"/>
            </a:pPr>
            <a:r>
              <a:rPr lang="en-US" sz="2800" dirty="0" smtClean="0">
                <a:latin typeface="Arial" pitchFamily="34" charset="0"/>
                <a:cs typeface="Arial" pitchFamily="34" charset="0"/>
              </a:rPr>
              <a:t>Health care fraud</a:t>
            </a:r>
          </a:p>
          <a:p>
            <a:pPr marL="974808" lvl="2" indent="-174708">
              <a:spcBef>
                <a:spcPts val="0"/>
              </a:spcBef>
              <a:spcAft>
                <a:spcPts val="600"/>
              </a:spcAft>
              <a:buFont typeface="Arial" pitchFamily="34" charset="0"/>
              <a:buChar char="•"/>
            </a:pPr>
            <a:r>
              <a:rPr lang="en-US" sz="2800" dirty="0">
                <a:latin typeface="Arial" pitchFamily="34" charset="0"/>
                <a:cs typeface="Arial" pitchFamily="34" charset="0"/>
              </a:rPr>
              <a:t>C</a:t>
            </a:r>
            <a:r>
              <a:rPr lang="en-US" sz="2800" dirty="0" smtClean="0">
                <a:latin typeface="Arial" pitchFamily="34" charset="0"/>
                <a:cs typeface="Arial" pitchFamily="34" charset="0"/>
              </a:rPr>
              <a:t>ontrolled substances</a:t>
            </a:r>
          </a:p>
          <a:p>
            <a:pPr marL="574758" lvl="1" indent="-174708">
              <a:spcBef>
                <a:spcPts val="0"/>
              </a:spcBef>
              <a:spcAft>
                <a:spcPts val="600"/>
              </a:spcAft>
              <a:buFont typeface="Arial" pitchFamily="34" charset="0"/>
              <a:buChar char="•"/>
            </a:pPr>
            <a:r>
              <a:rPr lang="en-US" dirty="0" smtClean="0">
                <a:latin typeface="Arial" pitchFamily="34" charset="0"/>
                <a:cs typeface="Arial" pitchFamily="34" charset="0"/>
              </a:rPr>
              <a:t>Conviction related to fraud in a non-health care program</a:t>
            </a:r>
          </a:p>
          <a:p>
            <a:pPr marL="574758" lvl="1" indent="-174708">
              <a:spcBef>
                <a:spcPts val="0"/>
              </a:spcBef>
              <a:spcAft>
                <a:spcPts val="600"/>
              </a:spcAft>
              <a:buFont typeface="Arial" pitchFamily="34" charset="0"/>
              <a:buChar char="•"/>
            </a:pPr>
            <a:r>
              <a:rPr lang="en-US" dirty="0" smtClean="0">
                <a:latin typeface="Arial" pitchFamily="34" charset="0"/>
                <a:cs typeface="Arial" pitchFamily="34" charset="0"/>
              </a:rPr>
              <a:t>License revocation or suspension, or</a:t>
            </a:r>
          </a:p>
          <a:p>
            <a:pPr marL="574758" lvl="1" indent="-174708">
              <a:spcBef>
                <a:spcPts val="0"/>
              </a:spcBef>
              <a:buFont typeface="Arial" pitchFamily="34" charset="0"/>
              <a:buChar char="•"/>
            </a:pPr>
            <a:r>
              <a:rPr lang="en-US" dirty="0" smtClean="0">
                <a:latin typeface="Arial" pitchFamily="34" charset="0"/>
                <a:cs typeface="Arial" pitchFamily="34" charset="0"/>
              </a:rPr>
              <a:t>Obstruction of an investigation</a:t>
            </a:r>
          </a:p>
          <a:p>
            <a:pPr marL="574758" lvl="1" indent="-174708">
              <a:spcBef>
                <a:spcPts val="0"/>
              </a:spcBef>
              <a:buFont typeface="Arial" pitchFamily="34" charset="0"/>
              <a:buChar char="•"/>
            </a:pPr>
            <a:endParaRPr lang="en-US" sz="2400" dirty="0">
              <a:latin typeface="Arial" pitchFamily="34" charset="0"/>
              <a:cs typeface="Arial" pitchFamily="34" charset="0"/>
            </a:endParaRPr>
          </a:p>
          <a:p>
            <a:pPr marL="574758" lvl="1" indent="-174708">
              <a:spcBef>
                <a:spcPts val="0"/>
              </a:spcBef>
              <a:buFont typeface="Arial" pitchFamily="34" charset="0"/>
              <a:buChar char="•"/>
            </a:pPr>
            <a:endParaRPr lang="en-US" sz="2400" dirty="0" smtClean="0">
              <a:latin typeface="Arial" pitchFamily="34" charset="0"/>
              <a:cs typeface="Arial" pitchFamily="34" charset="0"/>
            </a:endParaRPr>
          </a:p>
        </p:txBody>
      </p:sp>
      <p:sp>
        <p:nvSpPr>
          <p:cNvPr id="7" name="Slide Number Placeholder 7"/>
          <p:cNvSpPr>
            <a:spLocks noGrp="1"/>
          </p:cNvSpPr>
          <p:nvPr>
            <p:ph type="sldNum" sz="quarter" idx="12"/>
          </p:nvPr>
        </p:nvSpPr>
        <p:spPr/>
        <p:txBody>
          <a:bodyPr/>
          <a:lstStyle/>
          <a:p>
            <a:fld id="{CD7B7113-EBDE-9C4A-98B0-D519A70CB2E6}" type="slidenum">
              <a:rPr lang="en-US" smtClean="0">
                <a:latin typeface="Arial" pitchFamily="34" charset="0"/>
                <a:cs typeface="Arial" pitchFamily="34" charset="0"/>
              </a:rPr>
              <a:pPr/>
              <a:t>30</a:t>
            </a:fld>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7"/>
          <p:cNvSpPr>
            <a:spLocks noGrp="1"/>
          </p:cNvSpPr>
          <p:nvPr>
            <p:ph type="sldNum" sz="quarter" idx="12"/>
          </p:nvPr>
        </p:nvSpPr>
        <p:spPr/>
        <p:txBody>
          <a:bodyPr/>
          <a:lstStyle/>
          <a:p>
            <a:fld id="{CD7B7113-EBDE-9C4A-98B0-D519A70CB2E6}" type="slidenum">
              <a:rPr lang="en-US" smtClean="0">
                <a:latin typeface="Arial" pitchFamily="34" charset="0"/>
                <a:cs typeface="Arial" pitchFamily="34" charset="0"/>
              </a:rPr>
              <a:pPr/>
              <a:t>31</a:t>
            </a:fld>
            <a:endParaRPr lang="en-US" dirty="0">
              <a:latin typeface="Arial" pitchFamily="34" charset="0"/>
              <a:cs typeface="Arial" pitchFamily="34" charset="0"/>
            </a:endParaRPr>
          </a:p>
        </p:txBody>
      </p:sp>
      <p:sp>
        <p:nvSpPr>
          <p:cNvPr id="2" name="Title 1"/>
          <p:cNvSpPr>
            <a:spLocks noGrp="1"/>
          </p:cNvSpPr>
          <p:nvPr>
            <p:ph type="title"/>
          </p:nvPr>
        </p:nvSpPr>
        <p:spPr>
          <a:xfrm>
            <a:off x="447675" y="2370138"/>
            <a:ext cx="8229600" cy="1143000"/>
          </a:xfrm>
        </p:spPr>
        <p:txBody>
          <a:bodyPr>
            <a:normAutofit fontScale="90000"/>
          </a:bodyPr>
          <a:lstStyle/>
          <a:p>
            <a:pPr lvl="0" algn="l"/>
            <a:r>
              <a:rPr lang="en-US" sz="3600" dirty="0" smtClean="0">
                <a:solidFill>
                  <a:srgbClr val="2E2D8D"/>
                </a:solidFill>
                <a:latin typeface="Arial Black"/>
                <a:cs typeface="Arial Black"/>
              </a:rPr>
              <a:t>       Excluded </a:t>
            </a:r>
            <a:r>
              <a:rPr lang="en-US" sz="3600" dirty="0">
                <a:solidFill>
                  <a:srgbClr val="2E2D8D"/>
                </a:solidFill>
                <a:latin typeface="Arial Black"/>
                <a:cs typeface="Arial Black"/>
              </a:rPr>
              <a:t>Individuals/Entities</a:t>
            </a:r>
            <a:r>
              <a:rPr lang="en-US" sz="2800" dirty="0">
                <a:solidFill>
                  <a:srgbClr val="2E2D8D"/>
                </a:solidFill>
                <a:latin typeface="Arial Black"/>
                <a:cs typeface="Arial Black"/>
              </a:rPr>
              <a:t/>
            </a:r>
            <a:br>
              <a:rPr lang="en-US" sz="2800" dirty="0">
                <a:solidFill>
                  <a:srgbClr val="2E2D8D"/>
                </a:solidFill>
                <a:latin typeface="Arial Black"/>
                <a:cs typeface="Arial Black"/>
              </a:rPr>
            </a:br>
            <a:r>
              <a:rPr lang="en-US" sz="2800" dirty="0" smtClean="0">
                <a:solidFill>
                  <a:srgbClr val="2E2D8D"/>
                </a:solidFill>
                <a:latin typeface="Arial Black"/>
                <a:cs typeface="Arial Black"/>
              </a:rPr>
              <a:t>                                                                      </a:t>
            </a:r>
            <a:r>
              <a:rPr lang="en-US" sz="2800" kern="1200" dirty="0" smtClean="0">
                <a:solidFill>
                  <a:srgbClr val="000000"/>
                </a:solidFill>
                <a:effectLst/>
                <a:latin typeface="Arial" pitchFamily="34" charset="0"/>
                <a:ea typeface="+mn-ea"/>
                <a:cs typeface="Arial" pitchFamily="34" charset="0"/>
              </a:rPr>
              <a:t>Providers and contracting entities must check exclusion status before employment or contractual relationships</a:t>
            </a:r>
            <a:endParaRPr lang="en-US" sz="2800" dirty="0" smtClean="0">
              <a:effectLst/>
              <a:latin typeface="Arial" pitchFamily="34" charset="0"/>
              <a:cs typeface="Arial" pitchFamily="34" charset="0"/>
            </a:endParaRPr>
          </a:p>
          <a:p>
            <a:pPr algn="l" rtl="0" eaLnBrk="1" latinLnBrk="0" hangingPunct="1"/>
            <a:r>
              <a:rPr lang="en-US" sz="2800" b="1" kern="1200" dirty="0" smtClean="0">
                <a:solidFill>
                  <a:srgbClr val="000000"/>
                </a:solidFill>
                <a:effectLst/>
                <a:latin typeface="Arial" pitchFamily="34" charset="0"/>
                <a:ea typeface="+mn-ea"/>
                <a:cs typeface="Arial" pitchFamily="34" charset="0"/>
              </a:rPr>
              <a:t>                                                                                  How?</a:t>
            </a:r>
            <a:endParaRPr lang="en-US" sz="2800" dirty="0" smtClean="0">
              <a:effectLst/>
              <a:latin typeface="Arial" pitchFamily="34" charset="0"/>
              <a:cs typeface="Arial" pitchFamily="34" charset="0"/>
            </a:endParaRPr>
          </a:p>
          <a:p>
            <a:pPr marL="457200" indent="-457200" algn="l" rtl="0" eaLnBrk="1" latinLnBrk="0" hangingPunct="1">
              <a:buFont typeface="Arial" pitchFamily="34" charset="0"/>
              <a:buChar char="•"/>
            </a:pPr>
            <a:r>
              <a:rPr lang="en-US" sz="2800" kern="1200" dirty="0" smtClean="0">
                <a:solidFill>
                  <a:srgbClr val="000000"/>
                </a:solidFill>
                <a:effectLst/>
                <a:latin typeface="Arial" pitchFamily="34" charset="0"/>
                <a:ea typeface="+mn-ea"/>
                <a:cs typeface="Arial" pitchFamily="34" charset="0"/>
              </a:rPr>
              <a:t>OIG List of Excluded Individuals/Entities (LEIE)</a:t>
            </a:r>
            <a:endParaRPr lang="en-US" sz="2800" dirty="0" smtClean="0">
              <a:effectLst/>
              <a:latin typeface="Arial" pitchFamily="34" charset="0"/>
              <a:cs typeface="Arial" pitchFamily="34" charset="0"/>
            </a:endParaRPr>
          </a:p>
          <a:p>
            <a:pPr marL="457200" indent="-457200" algn="l" rtl="0" eaLnBrk="1" latinLnBrk="0" hangingPunct="1">
              <a:buFont typeface="Arial" pitchFamily="34" charset="0"/>
              <a:buChar char="•"/>
            </a:pPr>
            <a:r>
              <a:rPr lang="en-US" sz="2800" kern="1200" dirty="0" smtClean="0">
                <a:solidFill>
                  <a:srgbClr val="000000"/>
                </a:solidFill>
                <a:effectLst/>
                <a:latin typeface="Arial" pitchFamily="34" charset="0"/>
                <a:ea typeface="+mn-ea"/>
                <a:cs typeface="Arial" pitchFamily="34" charset="0"/>
              </a:rPr>
              <a:t>General Services Administration (GSA) Excluded Parties Listing System (EPLS)</a:t>
            </a:r>
            <a:endParaRPr lang="en-US" sz="2800" dirty="0" smtClean="0">
              <a:effectLst/>
              <a:latin typeface="Arial" pitchFamily="34" charset="0"/>
              <a:cs typeface="Arial" pitchFamily="34" charset="0"/>
            </a:endParaRPr>
          </a:p>
          <a:p>
            <a:endParaRPr lang="en-US" dirty="0"/>
          </a:p>
        </p:txBody>
      </p:sp>
    </p:spTree>
    <p:extLst>
      <p:ext uri="{BB962C8B-B14F-4D97-AF65-F5344CB8AC3E}">
        <p14:creationId xmlns:p14="http://schemas.microsoft.com/office/powerpoint/2010/main" xmlns="" val="8237067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7"/>
          <p:cNvSpPr>
            <a:spLocks noGrp="1"/>
          </p:cNvSpPr>
          <p:nvPr>
            <p:ph type="sldNum" sz="quarter" idx="12"/>
          </p:nvPr>
        </p:nvSpPr>
        <p:spPr/>
        <p:txBody>
          <a:bodyPr/>
          <a:lstStyle/>
          <a:p>
            <a:fld id="{CD7B7113-EBDE-9C4A-98B0-D519A70CB2E6}" type="slidenum">
              <a:rPr lang="en-US" smtClean="0">
                <a:latin typeface="Arial" pitchFamily="34" charset="0"/>
                <a:cs typeface="Arial" pitchFamily="34" charset="0"/>
              </a:rPr>
              <a:pPr/>
              <a:t>32</a:t>
            </a:fld>
            <a:endParaRPr lang="en-US" dirty="0">
              <a:latin typeface="Arial" pitchFamily="34" charset="0"/>
              <a:cs typeface="Arial" pitchFamily="34" charset="0"/>
            </a:endParaRPr>
          </a:p>
        </p:txBody>
      </p:sp>
      <p:pic>
        <p:nvPicPr>
          <p:cNvPr id="9" name="Picture 2" descr="Image of a magnifying glass"/>
          <p:cNvPicPr>
            <a:picLocks noGrp="1" noChangeAspect="1" noChangeArrowheads="1"/>
          </p:cNvPicPr>
          <p:nvPr>
            <p:ph idx="4294967295"/>
          </p:nvPr>
        </p:nvPicPr>
        <p:blipFill>
          <a:blip r:embed="rId3" cstate="print"/>
          <a:srcRect/>
          <a:stretch>
            <a:fillRect/>
          </a:stretch>
        </p:blipFill>
        <p:spPr bwMode="auto">
          <a:xfrm>
            <a:off x="3448050" y="2217738"/>
            <a:ext cx="4070350" cy="305435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z="215900" contourW="44450" prstMaterial="matte">
            <a:bevelT w="63500" h="63500" prst="artDeco"/>
            <a:contourClr>
              <a:srgbClr val="FFFFFF"/>
            </a:contourClr>
          </a:sp3d>
        </p:spPr>
      </p:pic>
      <p:sp>
        <p:nvSpPr>
          <p:cNvPr id="10" name="TextBox 9"/>
          <p:cNvSpPr txBox="1"/>
          <p:nvPr/>
        </p:nvSpPr>
        <p:spPr>
          <a:xfrm>
            <a:off x="5080000" y="3136900"/>
            <a:ext cx="2933700" cy="492443"/>
          </a:xfrm>
          <a:prstGeom prst="rect">
            <a:avLst/>
          </a:prstGeom>
          <a:noFill/>
        </p:spPr>
        <p:txBody>
          <a:bodyPr wrap="square" rtlCol="0">
            <a:spAutoFit/>
          </a:bodyPr>
          <a:lstStyle/>
          <a:p>
            <a:r>
              <a:rPr lang="en-US" sz="2600" b="1" dirty="0" smtClean="0">
                <a:solidFill>
                  <a:srgbClr val="FF0000"/>
                </a:solidFill>
                <a:latin typeface="Arial" pitchFamily="34" charset="0"/>
                <a:cs typeface="Arial" pitchFamily="34" charset="0"/>
              </a:rPr>
              <a:t>PREVENTION</a:t>
            </a:r>
            <a:endParaRPr lang="en-US" sz="2600" b="1" dirty="0">
              <a:solidFill>
                <a:srgbClr val="FF0000"/>
              </a:solidFill>
              <a:latin typeface="Arial" pitchFamily="34" charset="0"/>
              <a:cs typeface="Arial" pitchFamily="34" charset="0"/>
            </a:endParaRPr>
          </a:p>
        </p:txBody>
      </p:sp>
      <p:sp>
        <p:nvSpPr>
          <p:cNvPr id="4" name="Title 3"/>
          <p:cNvSpPr>
            <a:spLocks noGrp="1"/>
          </p:cNvSpPr>
          <p:nvPr>
            <p:ph type="title"/>
          </p:nvPr>
        </p:nvSpPr>
        <p:spPr>
          <a:xfrm>
            <a:off x="457200" y="846138"/>
            <a:ext cx="8229600" cy="1143000"/>
          </a:xfrm>
        </p:spPr>
        <p:txBody>
          <a:bodyPr/>
          <a:lstStyle/>
          <a:p>
            <a:pPr rtl="0" eaLnBrk="1" latinLnBrk="0" hangingPunct="1"/>
            <a:r>
              <a:rPr lang="en-US" sz="3200" kern="1200" dirty="0" smtClean="0">
                <a:solidFill>
                  <a:srgbClr val="2E2D8D"/>
                </a:solidFill>
                <a:effectLst/>
                <a:latin typeface="Arial Black"/>
                <a:ea typeface="+mn-ea"/>
                <a:cs typeface="Arial Black"/>
              </a:rPr>
              <a:t>Medicare Fraud and Abuse</a:t>
            </a:r>
            <a:endParaRPr lang="en-US" dirty="0" smtClean="0">
              <a:effectLst/>
            </a:endParaRPr>
          </a:p>
          <a:p>
            <a:endParaRPr lang="en-US" dirty="0"/>
          </a:p>
        </p:txBody>
      </p:sp>
    </p:spTree>
    <p:extLst>
      <p:ext uri="{BB962C8B-B14F-4D97-AF65-F5344CB8AC3E}">
        <p14:creationId xmlns:p14="http://schemas.microsoft.com/office/powerpoint/2010/main" xmlns="" val="929048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7"/>
          <p:cNvSpPr>
            <a:spLocks noGrp="1"/>
          </p:cNvSpPr>
          <p:nvPr>
            <p:ph type="sldNum" sz="quarter" idx="12"/>
          </p:nvPr>
        </p:nvSpPr>
        <p:spPr/>
        <p:txBody>
          <a:bodyPr/>
          <a:lstStyle/>
          <a:p>
            <a:fld id="{CD7B7113-EBDE-9C4A-98B0-D519A70CB2E6}" type="slidenum">
              <a:rPr lang="en-US" smtClean="0">
                <a:latin typeface="Arial" pitchFamily="34" charset="0"/>
                <a:cs typeface="Arial" pitchFamily="34" charset="0"/>
              </a:rPr>
              <a:pPr/>
              <a:t>33</a:t>
            </a:fld>
            <a:endParaRPr lang="en-US" dirty="0">
              <a:latin typeface="Arial" pitchFamily="34" charset="0"/>
              <a:cs typeface="Arial" pitchFamily="34" charset="0"/>
            </a:endParaRPr>
          </a:p>
        </p:txBody>
      </p:sp>
      <p:sp>
        <p:nvSpPr>
          <p:cNvPr id="2" name="Title 1"/>
          <p:cNvSpPr>
            <a:spLocks noGrp="1"/>
          </p:cNvSpPr>
          <p:nvPr>
            <p:ph type="title"/>
          </p:nvPr>
        </p:nvSpPr>
        <p:spPr>
          <a:xfrm>
            <a:off x="1352549" y="1855788"/>
            <a:ext cx="7239001" cy="2963862"/>
          </a:xfrm>
        </p:spPr>
        <p:txBody>
          <a:bodyPr>
            <a:normAutofit fontScale="90000"/>
          </a:bodyPr>
          <a:lstStyle/>
          <a:p>
            <a:pPr lvl="0" algn="l"/>
            <a:r>
              <a:rPr lang="en-US" sz="3600" dirty="0">
                <a:solidFill>
                  <a:srgbClr val="2E2D8D"/>
                </a:solidFill>
                <a:latin typeface="Arial Black"/>
                <a:cs typeface="Arial Black"/>
              </a:rPr>
              <a:t>CMS is Working to Prevent </a:t>
            </a:r>
            <a:br>
              <a:rPr lang="en-US" sz="3600" dirty="0">
                <a:solidFill>
                  <a:srgbClr val="2E2D8D"/>
                </a:solidFill>
                <a:latin typeface="Arial Black"/>
                <a:cs typeface="Arial Black"/>
              </a:rPr>
            </a:br>
            <a:r>
              <a:rPr lang="en-US" sz="3600" dirty="0">
                <a:solidFill>
                  <a:srgbClr val="2E2D8D"/>
                </a:solidFill>
                <a:latin typeface="Arial Black"/>
                <a:cs typeface="Arial Black"/>
              </a:rPr>
              <a:t>Medicare Fraud and Abuse</a:t>
            </a:r>
            <a:r>
              <a:rPr lang="en-US" sz="2800" dirty="0">
                <a:solidFill>
                  <a:schemeClr val="tx2">
                    <a:lumMod val="60000"/>
                    <a:lumOff val="40000"/>
                  </a:schemeClr>
                </a:solidFill>
                <a:latin typeface="Arial Black"/>
                <a:cs typeface="Arial Black"/>
              </a:rPr>
              <a:t/>
            </a:r>
            <a:br>
              <a:rPr lang="en-US" sz="2800" dirty="0">
                <a:solidFill>
                  <a:schemeClr val="tx2">
                    <a:lumMod val="60000"/>
                    <a:lumOff val="40000"/>
                  </a:schemeClr>
                </a:solidFill>
                <a:latin typeface="Arial Black"/>
                <a:cs typeface="Arial Black"/>
              </a:rPr>
            </a:br>
            <a:r>
              <a:rPr lang="en-US" sz="2800" dirty="0" smtClean="0">
                <a:solidFill>
                  <a:schemeClr val="tx2">
                    <a:lumMod val="60000"/>
                    <a:lumOff val="40000"/>
                  </a:schemeClr>
                </a:solidFill>
                <a:latin typeface="Arial Black"/>
                <a:cs typeface="Arial Black"/>
              </a:rPr>
              <a:t>                                                                          </a:t>
            </a:r>
            <a:br>
              <a:rPr lang="en-US" sz="2800" dirty="0" smtClean="0">
                <a:solidFill>
                  <a:schemeClr val="tx2">
                    <a:lumMod val="60000"/>
                    <a:lumOff val="40000"/>
                  </a:schemeClr>
                </a:solidFill>
                <a:latin typeface="Arial Black"/>
                <a:cs typeface="Arial Black"/>
              </a:rPr>
            </a:br>
            <a:r>
              <a:rPr lang="en-US" sz="2800" dirty="0">
                <a:solidFill>
                  <a:schemeClr val="tx2">
                    <a:lumMod val="60000"/>
                    <a:lumOff val="40000"/>
                  </a:schemeClr>
                </a:solidFill>
                <a:latin typeface="Arial Black"/>
                <a:cs typeface="Arial Black"/>
              </a:rPr>
              <a:t> </a:t>
            </a:r>
            <a:r>
              <a:rPr lang="en-US" sz="2800" dirty="0" smtClean="0">
                <a:solidFill>
                  <a:schemeClr val="tx2">
                    <a:lumMod val="60000"/>
                    <a:lumOff val="40000"/>
                  </a:schemeClr>
                </a:solidFill>
                <a:latin typeface="Arial Black"/>
                <a:cs typeface="Arial Black"/>
              </a:rPr>
              <a:t>           </a:t>
            </a:r>
            <a:r>
              <a:rPr lang="en-US" sz="3100" kern="1200" dirty="0" smtClean="0">
                <a:solidFill>
                  <a:srgbClr val="000000"/>
                </a:solidFill>
                <a:effectLst/>
                <a:latin typeface="Arial" pitchFamily="34" charset="0"/>
                <a:ea typeface="+mn-ea"/>
                <a:cs typeface="Arial" pitchFamily="34" charset="0"/>
              </a:rPr>
              <a:t>Enhanced Medicare enrollment</a:t>
            </a:r>
            <a:endParaRPr lang="en-US" sz="3100" dirty="0" smtClean="0">
              <a:effectLst/>
              <a:latin typeface="Arial" pitchFamily="34" charset="0"/>
              <a:cs typeface="Arial" pitchFamily="34" charset="0"/>
            </a:endParaRPr>
          </a:p>
          <a:p>
            <a:pPr algn="l" rtl="0" eaLnBrk="1" latinLnBrk="0" hangingPunct="1"/>
            <a:r>
              <a:rPr lang="en-US" sz="3100" kern="1200" dirty="0" smtClean="0">
                <a:solidFill>
                  <a:srgbClr val="000000"/>
                </a:solidFill>
                <a:effectLst/>
                <a:latin typeface="Arial" pitchFamily="34" charset="0"/>
                <a:ea typeface="+mn-ea"/>
                <a:cs typeface="Arial" pitchFamily="34" charset="0"/>
              </a:rPr>
              <a:t>             protections</a:t>
            </a:r>
            <a:endParaRPr lang="en-US" sz="3100" dirty="0" smtClean="0">
              <a:effectLst/>
              <a:latin typeface="Arial" pitchFamily="34" charset="0"/>
              <a:cs typeface="Arial" pitchFamily="34" charset="0"/>
            </a:endParaRPr>
          </a:p>
          <a:p>
            <a:pPr marL="2286000" indent="-457200" algn="l" rtl="0" eaLnBrk="1" latinLnBrk="0" hangingPunct="1">
              <a:buFont typeface="Arial" pitchFamily="34" charset="0"/>
              <a:buChar char="•"/>
            </a:pPr>
            <a:r>
              <a:rPr lang="en-US" sz="3100" kern="1200" dirty="0" smtClean="0">
                <a:solidFill>
                  <a:srgbClr val="000000"/>
                </a:solidFill>
                <a:effectLst/>
                <a:latin typeface="Arial" pitchFamily="34" charset="0"/>
                <a:ea typeface="+mn-ea"/>
                <a:cs typeface="Arial" pitchFamily="34" charset="0"/>
              </a:rPr>
              <a:t>Fees</a:t>
            </a:r>
            <a:endParaRPr lang="en-US" sz="3100" dirty="0" smtClean="0">
              <a:effectLst/>
              <a:latin typeface="Arial" pitchFamily="34" charset="0"/>
              <a:cs typeface="Arial" pitchFamily="34" charset="0"/>
            </a:endParaRPr>
          </a:p>
          <a:p>
            <a:pPr marL="2286000" indent="-457200" algn="l" rtl="0" eaLnBrk="1" latinLnBrk="0" hangingPunct="1">
              <a:buFont typeface="Arial" pitchFamily="34" charset="0"/>
              <a:buChar char="•"/>
            </a:pPr>
            <a:r>
              <a:rPr lang="en-US" sz="3100" kern="1200" dirty="0" smtClean="0">
                <a:solidFill>
                  <a:srgbClr val="000000"/>
                </a:solidFill>
                <a:effectLst/>
                <a:latin typeface="Arial" pitchFamily="34" charset="0"/>
                <a:ea typeface="+mn-ea"/>
                <a:cs typeface="Arial" pitchFamily="34" charset="0"/>
              </a:rPr>
              <a:t>Screening categories</a:t>
            </a:r>
            <a:endParaRPr lang="en-US" sz="3100" dirty="0" smtClean="0">
              <a:effectLst/>
              <a:latin typeface="Arial" pitchFamily="34" charset="0"/>
              <a:cs typeface="Arial" pitchFamily="34" charset="0"/>
            </a:endParaRPr>
          </a:p>
          <a:p>
            <a:pPr marL="2286000" indent="-457200" algn="l" rtl="0" eaLnBrk="1" latinLnBrk="0" hangingPunct="1">
              <a:buFont typeface="Arial" pitchFamily="34" charset="0"/>
              <a:buChar char="•"/>
            </a:pPr>
            <a:r>
              <a:rPr lang="en-US" sz="3100" kern="1200" dirty="0" smtClean="0">
                <a:solidFill>
                  <a:srgbClr val="000000"/>
                </a:solidFill>
                <a:effectLst/>
                <a:latin typeface="Arial" pitchFamily="34" charset="0"/>
                <a:ea typeface="+mn-ea"/>
                <a:cs typeface="Arial" pitchFamily="34" charset="0"/>
              </a:rPr>
              <a:t>Revalidation</a:t>
            </a:r>
            <a:endParaRPr lang="en-US" sz="3100" dirty="0" smtClean="0">
              <a:effectLst/>
              <a:latin typeface="Arial" pitchFamily="34" charset="0"/>
              <a:cs typeface="Arial" pitchFamily="34" charset="0"/>
            </a:endParaRPr>
          </a:p>
          <a:p>
            <a:pPr algn="l" rtl="0" eaLnBrk="1" latinLnBrk="0" hangingPunct="1"/>
            <a:r>
              <a:rPr lang="en-US" sz="3100" kern="1200" dirty="0" smtClean="0">
                <a:solidFill>
                  <a:srgbClr val="000000"/>
                </a:solidFill>
                <a:effectLst/>
                <a:latin typeface="Arial" pitchFamily="34" charset="0"/>
                <a:ea typeface="+mn-ea"/>
                <a:cs typeface="Arial" pitchFamily="34" charset="0"/>
              </a:rPr>
              <a:t>             Automated prepayment claims edits</a:t>
            </a:r>
            <a:br>
              <a:rPr lang="en-US" sz="3100" kern="1200" dirty="0" smtClean="0">
                <a:solidFill>
                  <a:srgbClr val="000000"/>
                </a:solidFill>
                <a:effectLst/>
                <a:latin typeface="Arial" pitchFamily="34" charset="0"/>
                <a:ea typeface="+mn-ea"/>
                <a:cs typeface="Arial" pitchFamily="34" charset="0"/>
              </a:rPr>
            </a:br>
            <a:endParaRPr lang="en-US" sz="600" dirty="0" smtClean="0">
              <a:effectLst/>
              <a:latin typeface="Arial" pitchFamily="34" charset="0"/>
              <a:cs typeface="Arial" pitchFamily="34" charset="0"/>
            </a:endParaRPr>
          </a:p>
          <a:p>
            <a:pPr algn="l" rtl="0" eaLnBrk="1" latinLnBrk="0" hangingPunct="1"/>
            <a:r>
              <a:rPr lang="en-US" sz="3100" kern="1200" dirty="0" smtClean="0">
                <a:solidFill>
                  <a:srgbClr val="000000"/>
                </a:solidFill>
                <a:effectLst/>
                <a:latin typeface="Arial" pitchFamily="34" charset="0"/>
                <a:ea typeface="+mn-ea"/>
                <a:cs typeface="Arial" pitchFamily="34" charset="0"/>
              </a:rPr>
              <a:t>             Predictive analytics technologies</a:t>
            </a:r>
            <a:br>
              <a:rPr lang="en-US" sz="3100" kern="1200" dirty="0" smtClean="0">
                <a:solidFill>
                  <a:srgbClr val="000000"/>
                </a:solidFill>
                <a:effectLst/>
                <a:latin typeface="Arial" pitchFamily="34" charset="0"/>
                <a:ea typeface="+mn-ea"/>
                <a:cs typeface="Arial" pitchFamily="34" charset="0"/>
              </a:rPr>
            </a:br>
            <a:endParaRPr lang="en-US" sz="600" dirty="0" smtClean="0">
              <a:effectLst/>
              <a:latin typeface="Arial" pitchFamily="34" charset="0"/>
              <a:cs typeface="Arial" pitchFamily="34" charset="0"/>
            </a:endParaRPr>
          </a:p>
          <a:p>
            <a:pPr algn="l" rtl="0" eaLnBrk="1" latinLnBrk="0" hangingPunct="1"/>
            <a:r>
              <a:rPr lang="en-US" sz="3100" kern="1200" dirty="0" smtClean="0">
                <a:solidFill>
                  <a:srgbClr val="000000"/>
                </a:solidFill>
                <a:effectLst/>
                <a:latin typeface="Arial" pitchFamily="34" charset="0"/>
                <a:ea typeface="+mn-ea"/>
                <a:cs typeface="Arial" pitchFamily="34" charset="0"/>
              </a:rPr>
              <a:t>             Suspension of payments</a:t>
            </a:r>
            <a:br>
              <a:rPr lang="en-US" sz="3100" kern="1200" dirty="0" smtClean="0">
                <a:solidFill>
                  <a:srgbClr val="000000"/>
                </a:solidFill>
                <a:effectLst/>
                <a:latin typeface="Arial" pitchFamily="34" charset="0"/>
                <a:ea typeface="+mn-ea"/>
                <a:cs typeface="Arial" pitchFamily="34" charset="0"/>
              </a:rPr>
            </a:br>
            <a:endParaRPr lang="en-US" sz="600" dirty="0" smtClean="0">
              <a:effectLst/>
              <a:latin typeface="Arial" pitchFamily="34" charset="0"/>
              <a:cs typeface="Arial" pitchFamily="34" charset="0"/>
            </a:endParaRPr>
          </a:p>
          <a:p>
            <a:pPr algn="l" rtl="0" eaLnBrk="1" latinLnBrk="0" hangingPunct="1"/>
            <a:r>
              <a:rPr lang="en-US" sz="3100" kern="1200" dirty="0" smtClean="0">
                <a:solidFill>
                  <a:srgbClr val="000000"/>
                </a:solidFill>
                <a:effectLst/>
                <a:latin typeface="Arial" pitchFamily="34" charset="0"/>
                <a:ea typeface="+mn-ea"/>
                <a:cs typeface="Arial" pitchFamily="34" charset="0"/>
              </a:rPr>
              <a:t>             Education</a:t>
            </a:r>
            <a:endParaRPr lang="en-US" sz="3100" dirty="0" smtClean="0">
              <a:effectLst/>
              <a:latin typeface="Arial" pitchFamily="34" charset="0"/>
              <a:cs typeface="Arial" pitchFamily="34" charset="0"/>
            </a:endParaRPr>
          </a:p>
          <a:p>
            <a:endParaRPr lang="en-US" dirty="0"/>
          </a:p>
        </p:txBody>
      </p:sp>
    </p:spTree>
    <p:extLst>
      <p:ext uri="{BB962C8B-B14F-4D97-AF65-F5344CB8AC3E}">
        <p14:creationId xmlns:p14="http://schemas.microsoft.com/office/powerpoint/2010/main" xmlns="" val="11655253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7"/>
          <p:cNvSpPr>
            <a:spLocks noGrp="1"/>
          </p:cNvSpPr>
          <p:nvPr>
            <p:ph type="sldNum" sz="quarter" idx="12"/>
          </p:nvPr>
        </p:nvSpPr>
        <p:spPr/>
        <p:txBody>
          <a:bodyPr/>
          <a:lstStyle/>
          <a:p>
            <a:fld id="{CD7B7113-EBDE-9C4A-98B0-D519A70CB2E6}" type="slidenum">
              <a:rPr lang="en-US" smtClean="0">
                <a:latin typeface="Arial" pitchFamily="34" charset="0"/>
                <a:cs typeface="Arial" pitchFamily="34" charset="0"/>
              </a:rPr>
              <a:pPr/>
              <a:t>34</a:t>
            </a:fld>
            <a:endParaRPr lang="en-US" dirty="0">
              <a:latin typeface="Arial" pitchFamily="34" charset="0"/>
              <a:cs typeface="Arial" pitchFamily="34" charset="0"/>
            </a:endParaRPr>
          </a:p>
        </p:txBody>
      </p:sp>
      <p:sp>
        <p:nvSpPr>
          <p:cNvPr id="2" name="Title 1"/>
          <p:cNvSpPr>
            <a:spLocks noGrp="1"/>
          </p:cNvSpPr>
          <p:nvPr>
            <p:ph type="title"/>
          </p:nvPr>
        </p:nvSpPr>
        <p:spPr>
          <a:xfrm>
            <a:off x="342900" y="2798763"/>
            <a:ext cx="8229600" cy="1143000"/>
          </a:xfrm>
        </p:spPr>
        <p:txBody>
          <a:bodyPr>
            <a:normAutofit fontScale="90000"/>
          </a:bodyPr>
          <a:lstStyle/>
          <a:p>
            <a:pPr marL="0" marR="0" indent="0" algn="ctr" defTabSz="457200" rtl="0" eaLnBrk="1" fontAlgn="auto" latinLnBrk="0" hangingPunct="1">
              <a:lnSpc>
                <a:spcPct val="100000"/>
              </a:lnSpc>
              <a:spcBef>
                <a:spcPct val="0"/>
              </a:spcBef>
              <a:spcAft>
                <a:spcPts val="0"/>
              </a:spcAft>
              <a:buClrTx/>
              <a:buSzTx/>
              <a:buFontTx/>
              <a:buNone/>
              <a:tabLst/>
              <a:defRPr/>
            </a:pPr>
            <a:r>
              <a:rPr lang="en-US" sz="3600" kern="1200" dirty="0" smtClean="0">
                <a:solidFill>
                  <a:srgbClr val="2E2D8D"/>
                </a:solidFill>
                <a:effectLst/>
                <a:latin typeface="Arial Black" pitchFamily="34" charset="0"/>
              </a:rPr>
              <a:t>Providers’ Role</a:t>
            </a:r>
            <a:endParaRPr lang="en-US" sz="3600" dirty="0" smtClean="0">
              <a:solidFill>
                <a:srgbClr val="2E2D8D"/>
              </a:solidFill>
              <a:effectLst/>
              <a:latin typeface="Arial Black" pitchFamily="34" charset="0"/>
            </a:endParaRPr>
          </a:p>
          <a:p>
            <a:pPr marL="2286000" algn="l" rtl="0" eaLnBrk="1" latinLnBrk="0" hangingPunct="1"/>
            <a:r>
              <a:rPr lang="en-US" sz="3100" kern="1200" dirty="0" smtClean="0">
                <a:solidFill>
                  <a:srgbClr val="000000"/>
                </a:solidFill>
                <a:effectLst/>
                <a:latin typeface="Arial" pitchFamily="34" charset="0"/>
                <a:ea typeface="+mn-ea"/>
                <a:cs typeface="Arial" pitchFamily="34" charset="0"/>
              </a:rPr>
              <a:t>                                                                              Provide only medically necessary,</a:t>
            </a:r>
            <a:endParaRPr lang="en-US" sz="3100" dirty="0" smtClean="0">
              <a:effectLst/>
              <a:latin typeface="Arial" pitchFamily="34" charset="0"/>
              <a:cs typeface="Arial" pitchFamily="34" charset="0"/>
            </a:endParaRPr>
          </a:p>
          <a:p>
            <a:pPr marL="2286000" algn="l" rtl="0" eaLnBrk="1" latinLnBrk="0" hangingPunct="1"/>
            <a:r>
              <a:rPr lang="en-US" sz="3100" kern="1200" dirty="0" smtClean="0">
                <a:solidFill>
                  <a:srgbClr val="000000"/>
                </a:solidFill>
                <a:effectLst/>
                <a:latin typeface="Arial" pitchFamily="34" charset="0"/>
                <a:ea typeface="+mn-ea"/>
                <a:cs typeface="Arial" pitchFamily="34" charset="0"/>
              </a:rPr>
              <a:t>high quality services</a:t>
            </a:r>
            <a:endParaRPr lang="en-US" sz="3100" dirty="0" smtClean="0">
              <a:effectLst/>
              <a:latin typeface="Arial" pitchFamily="34" charset="0"/>
              <a:cs typeface="Arial" pitchFamily="34" charset="0"/>
            </a:endParaRPr>
          </a:p>
          <a:p>
            <a:pPr marL="2286000" algn="l" rtl="0" eaLnBrk="1" latinLnBrk="0" hangingPunct="1"/>
            <a:r>
              <a:rPr lang="en-US" sz="3100" kern="1200" dirty="0" smtClean="0">
                <a:solidFill>
                  <a:srgbClr val="000000"/>
                </a:solidFill>
                <a:effectLst/>
                <a:latin typeface="Arial" pitchFamily="34" charset="0"/>
                <a:ea typeface="+mn-ea"/>
                <a:cs typeface="Arial" pitchFamily="34" charset="0"/>
              </a:rPr>
              <a:t>                                                                       Properly document all services</a:t>
            </a:r>
            <a:endParaRPr lang="en-US" sz="3100" dirty="0" smtClean="0">
              <a:effectLst/>
              <a:latin typeface="Arial" pitchFamily="34" charset="0"/>
              <a:cs typeface="Arial" pitchFamily="34" charset="0"/>
            </a:endParaRPr>
          </a:p>
          <a:p>
            <a:pPr marL="2286000" algn="l" rtl="0" eaLnBrk="1" latinLnBrk="0" hangingPunct="1"/>
            <a:r>
              <a:rPr lang="en-US" sz="3100" kern="1200" dirty="0" smtClean="0">
                <a:solidFill>
                  <a:srgbClr val="000000"/>
                </a:solidFill>
                <a:effectLst/>
                <a:latin typeface="Arial" pitchFamily="34" charset="0"/>
                <a:ea typeface="+mn-ea"/>
                <a:cs typeface="Arial" pitchFamily="34" charset="0"/>
              </a:rPr>
              <a:t>                                                                             Correctly bill and code for services</a:t>
            </a:r>
            <a:endParaRPr lang="en-US" sz="3100" dirty="0" smtClean="0">
              <a:effectLst/>
              <a:latin typeface="Arial" pitchFamily="34" charset="0"/>
              <a:cs typeface="Arial" pitchFamily="34" charset="0"/>
            </a:endParaRPr>
          </a:p>
          <a:p>
            <a:pPr marL="2286000" algn="l" rtl="0" eaLnBrk="1" latinLnBrk="0" hangingPunct="1"/>
            <a:r>
              <a:rPr lang="en-US" sz="3100" kern="1200" dirty="0" smtClean="0">
                <a:solidFill>
                  <a:srgbClr val="000000"/>
                </a:solidFill>
                <a:effectLst/>
                <a:latin typeface="Arial" pitchFamily="34" charset="0"/>
                <a:ea typeface="+mn-ea"/>
                <a:cs typeface="Arial" pitchFamily="34" charset="0"/>
              </a:rPr>
              <a:t>                                                                          Check LEIE  and EPLS</a:t>
            </a:r>
            <a:endParaRPr lang="en-US" sz="3100" dirty="0" smtClean="0">
              <a:effectLst/>
              <a:latin typeface="Arial" pitchFamily="34" charset="0"/>
              <a:cs typeface="Arial" pitchFamily="34" charset="0"/>
            </a:endParaRPr>
          </a:p>
          <a:p>
            <a:pPr marL="2286000" algn="l" rtl="0" eaLnBrk="1" latinLnBrk="0" hangingPunct="1"/>
            <a:r>
              <a:rPr lang="en-US" sz="3100" kern="1200" dirty="0" smtClean="0">
                <a:solidFill>
                  <a:srgbClr val="000000"/>
                </a:solidFill>
                <a:effectLst/>
                <a:latin typeface="Arial" pitchFamily="34" charset="0"/>
                <a:ea typeface="+mn-ea"/>
                <a:cs typeface="Arial" pitchFamily="34" charset="0"/>
              </a:rPr>
              <a:t>                                                                       Comply</a:t>
            </a:r>
            <a:endParaRPr lang="en-US" sz="3100" dirty="0" smtClean="0">
              <a:effectLst/>
              <a:latin typeface="Arial" pitchFamily="34" charset="0"/>
              <a:cs typeface="Arial" pitchFamily="34" charset="0"/>
            </a:endParaRPr>
          </a:p>
          <a:p>
            <a:endParaRPr lang="en-US" dirty="0"/>
          </a:p>
        </p:txBody>
      </p:sp>
    </p:spTree>
    <p:extLst>
      <p:ext uri="{BB962C8B-B14F-4D97-AF65-F5344CB8AC3E}">
        <p14:creationId xmlns:p14="http://schemas.microsoft.com/office/powerpoint/2010/main" xmlns="" val="22287965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4294967295"/>
          </p:nvPr>
        </p:nvSpPr>
        <p:spPr>
          <a:xfrm>
            <a:off x="2533650" y="771525"/>
            <a:ext cx="6267449" cy="5565775"/>
          </a:xfrm>
        </p:spPr>
        <p:txBody>
          <a:bodyPr>
            <a:normAutofit fontScale="32500" lnSpcReduction="20000"/>
          </a:bodyPr>
          <a:lstStyle/>
          <a:p>
            <a:pPr marL="0" indent="4763">
              <a:buNone/>
            </a:pPr>
            <a:r>
              <a:rPr lang="en-US" sz="8600" dirty="0" smtClean="0">
                <a:latin typeface="Arial" pitchFamily="34" charset="0"/>
                <a:cs typeface="Arial" pitchFamily="34" charset="0"/>
              </a:rPr>
              <a:t>Which of the following statements </a:t>
            </a:r>
          </a:p>
          <a:p>
            <a:pPr marL="0" indent="0" rtl="0" eaLnBrk="1" latinLnBrk="0" hangingPunct="1">
              <a:buNone/>
            </a:pPr>
            <a:r>
              <a:rPr lang="en-US" sz="8600" dirty="0" smtClean="0">
                <a:latin typeface="Arial" pitchFamily="34" charset="0"/>
                <a:cs typeface="Arial" pitchFamily="34" charset="0"/>
              </a:rPr>
              <a:t>is </a:t>
            </a:r>
            <a:r>
              <a:rPr lang="en-US" sz="8600" u="sng" dirty="0" smtClean="0">
                <a:latin typeface="Arial" pitchFamily="34" charset="0"/>
                <a:cs typeface="Arial" pitchFamily="34" charset="0"/>
              </a:rPr>
              <a:t>false</a:t>
            </a:r>
            <a:r>
              <a:rPr lang="en-US" sz="8600" dirty="0" smtClean="0">
                <a:latin typeface="Arial" pitchFamily="34" charset="0"/>
                <a:cs typeface="Arial" pitchFamily="34" charset="0"/>
              </a:rPr>
              <a:t>?</a:t>
            </a:r>
          </a:p>
          <a:p>
            <a:pPr marL="0" indent="0" rtl="0" eaLnBrk="1" latinLnBrk="0" hangingPunct="1">
              <a:buNone/>
            </a:pPr>
            <a:r>
              <a:rPr lang="en-US" sz="8600" dirty="0" smtClean="0">
                <a:latin typeface="Arial" pitchFamily="34" charset="0"/>
                <a:cs typeface="Arial" pitchFamily="34" charset="0"/>
              </a:rPr>
              <a:t>                                                                                                                                                              1. </a:t>
            </a:r>
            <a:r>
              <a:rPr lang="en-US" sz="8600" kern="1200" dirty="0" smtClean="0">
                <a:solidFill>
                  <a:schemeClr val="tx1"/>
                </a:solidFill>
                <a:effectLst/>
                <a:latin typeface="Arial" pitchFamily="34" charset="0"/>
                <a:cs typeface="Arial" pitchFamily="34" charset="0"/>
              </a:rPr>
              <a:t>Medicare never allows routine foot   </a:t>
            </a:r>
          </a:p>
          <a:p>
            <a:pPr marL="0" indent="0" rtl="0" eaLnBrk="1" latinLnBrk="0" hangingPunct="1">
              <a:buNone/>
            </a:pPr>
            <a:r>
              <a:rPr lang="en-US" sz="8600" dirty="0">
                <a:latin typeface="Arial" pitchFamily="34" charset="0"/>
                <a:cs typeface="Arial" pitchFamily="34" charset="0"/>
              </a:rPr>
              <a:t> </a:t>
            </a:r>
            <a:r>
              <a:rPr lang="en-US" sz="8600" dirty="0" smtClean="0">
                <a:latin typeface="Arial" pitchFamily="34" charset="0"/>
                <a:cs typeface="Arial" pitchFamily="34" charset="0"/>
              </a:rPr>
              <a:t>   </a:t>
            </a:r>
            <a:r>
              <a:rPr lang="en-US" sz="8600" kern="1200" dirty="0" smtClean="0">
                <a:solidFill>
                  <a:schemeClr val="tx1"/>
                </a:solidFill>
                <a:effectLst/>
                <a:latin typeface="Arial" pitchFamily="34" charset="0"/>
                <a:cs typeface="Arial" pitchFamily="34" charset="0"/>
              </a:rPr>
              <a:t>care to be billed</a:t>
            </a:r>
            <a:endParaRPr lang="en-US" sz="8600" dirty="0" smtClean="0">
              <a:effectLst/>
              <a:latin typeface="Arial" pitchFamily="34" charset="0"/>
              <a:cs typeface="Arial" pitchFamily="34" charset="0"/>
            </a:endParaRPr>
          </a:p>
          <a:p>
            <a:pPr marL="0" indent="0" rtl="0" eaLnBrk="1" latinLnBrk="0" hangingPunct="1">
              <a:buNone/>
            </a:pPr>
            <a:r>
              <a:rPr lang="en-US" sz="8600" kern="1200" dirty="0" smtClean="0">
                <a:solidFill>
                  <a:schemeClr val="tx1"/>
                </a:solidFill>
                <a:effectLst/>
                <a:latin typeface="Arial" pitchFamily="34" charset="0"/>
                <a:cs typeface="Arial" pitchFamily="34" charset="0"/>
              </a:rPr>
              <a:t>2. CMS offers a product for Outpatient </a:t>
            </a:r>
          </a:p>
          <a:p>
            <a:pPr marL="0" indent="0" rtl="0" eaLnBrk="1" latinLnBrk="0" hangingPunct="1">
              <a:buNone/>
            </a:pPr>
            <a:r>
              <a:rPr lang="en-US" sz="8600" dirty="0">
                <a:latin typeface="Arial" pitchFamily="34" charset="0"/>
                <a:cs typeface="Arial" pitchFamily="34" charset="0"/>
              </a:rPr>
              <a:t> </a:t>
            </a:r>
            <a:r>
              <a:rPr lang="en-US" sz="8600" dirty="0" smtClean="0">
                <a:latin typeface="Arial" pitchFamily="34" charset="0"/>
                <a:cs typeface="Arial" pitchFamily="34" charset="0"/>
              </a:rPr>
              <a:t>   </a:t>
            </a:r>
            <a:r>
              <a:rPr lang="en-US" sz="8600" kern="1200" dirty="0" smtClean="0">
                <a:solidFill>
                  <a:schemeClr val="tx1"/>
                </a:solidFill>
                <a:effectLst/>
                <a:latin typeface="Arial" pitchFamily="34" charset="0"/>
                <a:cs typeface="Arial" pitchFamily="34" charset="0"/>
              </a:rPr>
              <a:t>Rehabilitation Therapy Services </a:t>
            </a:r>
          </a:p>
          <a:p>
            <a:pPr marL="0" indent="0" rtl="0" eaLnBrk="1" latinLnBrk="0" hangingPunct="1">
              <a:buNone/>
            </a:pPr>
            <a:r>
              <a:rPr lang="en-US" sz="8600" dirty="0">
                <a:latin typeface="Arial" pitchFamily="34" charset="0"/>
                <a:cs typeface="Arial" pitchFamily="34" charset="0"/>
              </a:rPr>
              <a:t> </a:t>
            </a:r>
            <a:r>
              <a:rPr lang="en-US" sz="8600" dirty="0" smtClean="0">
                <a:latin typeface="Arial" pitchFamily="34" charset="0"/>
                <a:cs typeface="Arial" pitchFamily="34" charset="0"/>
              </a:rPr>
              <a:t>   </a:t>
            </a:r>
            <a:r>
              <a:rPr lang="en-US" sz="8600" kern="1200" dirty="0" smtClean="0">
                <a:solidFill>
                  <a:schemeClr val="tx1"/>
                </a:solidFill>
                <a:effectLst/>
                <a:latin typeface="Arial" pitchFamily="34" charset="0"/>
                <a:cs typeface="Arial" pitchFamily="34" charset="0"/>
              </a:rPr>
              <a:t>Providers about documentation </a:t>
            </a:r>
          </a:p>
          <a:p>
            <a:pPr marL="0" indent="0" rtl="0" eaLnBrk="1" latinLnBrk="0" hangingPunct="1">
              <a:buNone/>
            </a:pPr>
            <a:r>
              <a:rPr lang="en-US" sz="8600" dirty="0">
                <a:latin typeface="Arial" pitchFamily="34" charset="0"/>
                <a:cs typeface="Arial" pitchFamily="34" charset="0"/>
              </a:rPr>
              <a:t> </a:t>
            </a:r>
            <a:r>
              <a:rPr lang="en-US" sz="8600" dirty="0" smtClean="0">
                <a:latin typeface="Arial" pitchFamily="34" charset="0"/>
                <a:cs typeface="Arial" pitchFamily="34" charset="0"/>
              </a:rPr>
              <a:t>   </a:t>
            </a:r>
            <a:r>
              <a:rPr lang="en-US" sz="8600" kern="1200" dirty="0" smtClean="0">
                <a:solidFill>
                  <a:schemeClr val="tx1"/>
                </a:solidFill>
                <a:effectLst/>
                <a:latin typeface="Arial" pitchFamily="34" charset="0"/>
                <a:cs typeface="Arial" pitchFamily="34" charset="0"/>
              </a:rPr>
              <a:t>requirements</a:t>
            </a:r>
            <a:endParaRPr lang="en-US" sz="8600" dirty="0" smtClean="0">
              <a:effectLst/>
              <a:latin typeface="Arial" pitchFamily="34" charset="0"/>
              <a:cs typeface="Arial" pitchFamily="34" charset="0"/>
            </a:endParaRPr>
          </a:p>
          <a:p>
            <a:pPr marL="0" indent="0" rtl="0" eaLnBrk="1" latinLnBrk="0" hangingPunct="1">
              <a:buNone/>
            </a:pPr>
            <a:r>
              <a:rPr lang="en-US" sz="8600" dirty="0" smtClean="0">
                <a:latin typeface="Arial" pitchFamily="34" charset="0"/>
                <a:cs typeface="Arial" pitchFamily="34" charset="0"/>
              </a:rPr>
              <a:t>3. </a:t>
            </a:r>
            <a:r>
              <a:rPr lang="en-US" sz="8600" kern="1200" dirty="0" smtClean="0">
                <a:solidFill>
                  <a:schemeClr val="tx1"/>
                </a:solidFill>
                <a:effectLst/>
                <a:latin typeface="Arial" pitchFamily="34" charset="0"/>
                <a:cs typeface="Arial" pitchFamily="34" charset="0"/>
              </a:rPr>
              <a:t>Medicare does not allow stamped </a:t>
            </a:r>
          </a:p>
          <a:p>
            <a:pPr marL="0" indent="0" rtl="0" eaLnBrk="1" latinLnBrk="0" hangingPunct="1">
              <a:buNone/>
            </a:pPr>
            <a:r>
              <a:rPr lang="en-US" sz="8600" dirty="0">
                <a:latin typeface="Arial" pitchFamily="34" charset="0"/>
                <a:cs typeface="Arial" pitchFamily="34" charset="0"/>
              </a:rPr>
              <a:t> </a:t>
            </a:r>
            <a:r>
              <a:rPr lang="en-US" sz="8600" dirty="0" smtClean="0">
                <a:latin typeface="Arial" pitchFamily="34" charset="0"/>
                <a:cs typeface="Arial" pitchFamily="34" charset="0"/>
              </a:rPr>
              <a:t>   </a:t>
            </a:r>
            <a:r>
              <a:rPr lang="en-US" sz="8600" kern="1200" dirty="0" smtClean="0">
                <a:solidFill>
                  <a:schemeClr val="tx1"/>
                </a:solidFill>
                <a:effectLst/>
                <a:latin typeface="Arial" pitchFamily="34" charset="0"/>
                <a:cs typeface="Arial" pitchFamily="34" charset="0"/>
              </a:rPr>
              <a:t>signatures</a:t>
            </a:r>
            <a:endParaRPr lang="en-US" sz="8600" dirty="0" smtClean="0">
              <a:effectLst/>
              <a:latin typeface="Arial" pitchFamily="34" charset="0"/>
              <a:cs typeface="Arial" pitchFamily="34" charset="0"/>
            </a:endParaRPr>
          </a:p>
          <a:p>
            <a:pPr marL="0" indent="0" rtl="0" eaLnBrk="1" latinLnBrk="0" hangingPunct="1">
              <a:buNone/>
            </a:pPr>
            <a:r>
              <a:rPr lang="en-US" sz="8600" kern="1200" dirty="0" smtClean="0">
                <a:solidFill>
                  <a:schemeClr val="tx1"/>
                </a:solidFill>
                <a:effectLst/>
                <a:latin typeface="Arial" pitchFamily="34" charset="0"/>
                <a:cs typeface="Arial" pitchFamily="34" charset="0"/>
              </a:rPr>
              <a:t>4. CMS offers a product to assist with </a:t>
            </a:r>
          </a:p>
          <a:p>
            <a:pPr marL="0" indent="0" rtl="0" eaLnBrk="1" latinLnBrk="0" hangingPunct="1">
              <a:buNone/>
            </a:pPr>
            <a:r>
              <a:rPr lang="en-US" sz="8600" dirty="0">
                <a:latin typeface="Arial" pitchFamily="34" charset="0"/>
                <a:cs typeface="Arial" pitchFamily="34" charset="0"/>
              </a:rPr>
              <a:t> </a:t>
            </a:r>
            <a:r>
              <a:rPr lang="en-US" sz="8600" dirty="0" smtClean="0">
                <a:latin typeface="Arial" pitchFamily="34" charset="0"/>
                <a:cs typeface="Arial" pitchFamily="34" charset="0"/>
              </a:rPr>
              <a:t>   </a:t>
            </a:r>
            <a:r>
              <a:rPr lang="en-US" sz="8600" kern="1200" dirty="0" smtClean="0">
                <a:solidFill>
                  <a:schemeClr val="tx1"/>
                </a:solidFill>
                <a:effectLst/>
                <a:latin typeface="Arial" pitchFamily="34" charset="0"/>
                <a:cs typeface="Arial" pitchFamily="34" charset="0"/>
              </a:rPr>
              <a:t>E/M coding</a:t>
            </a:r>
            <a:endParaRPr lang="en-US" sz="8600" dirty="0" smtClean="0">
              <a:effectLst/>
              <a:latin typeface="Arial" pitchFamily="34" charset="0"/>
              <a:cs typeface="Arial" pitchFamily="34" charset="0"/>
            </a:endParaRPr>
          </a:p>
          <a:p>
            <a:pPr marL="0" indent="4763">
              <a:buNone/>
            </a:pPr>
            <a:endParaRPr lang="en-US" sz="2800" dirty="0" smtClean="0">
              <a:latin typeface="Arial" pitchFamily="34" charset="0"/>
              <a:cs typeface="Arial" pitchFamily="34" charset="0"/>
            </a:endParaRPr>
          </a:p>
          <a:p>
            <a:endParaRPr lang="en-US" sz="2800" dirty="0"/>
          </a:p>
        </p:txBody>
      </p:sp>
      <p:pic>
        <p:nvPicPr>
          <p:cNvPr id="9" name="Picture 1" descr="Badge of the Office of the Inspector General"/>
          <p:cNvPicPr>
            <a:picLocks noChangeAspect="1" noChangeArrowheads="1"/>
          </p:cNvPicPr>
          <p:nvPr/>
        </p:nvPicPr>
        <p:blipFill>
          <a:blip r:embed="rId4" cstate="print"/>
          <a:srcRect/>
          <a:stretch>
            <a:fillRect/>
          </a:stretch>
        </p:blipFill>
        <p:spPr bwMode="auto">
          <a:xfrm>
            <a:off x="266700" y="1600200"/>
            <a:ext cx="2095500" cy="3629025"/>
          </a:xfrm>
          <a:prstGeom prst="rect">
            <a:avLst/>
          </a:prstGeom>
          <a:noFill/>
        </p:spPr>
      </p:pic>
      <p:sp>
        <p:nvSpPr>
          <p:cNvPr id="11" name="Slide Number Placeholder 7"/>
          <p:cNvSpPr>
            <a:spLocks noGrp="1"/>
          </p:cNvSpPr>
          <p:nvPr>
            <p:ph type="sldNum" sz="quarter" idx="12"/>
          </p:nvPr>
        </p:nvSpPr>
        <p:spPr>
          <a:xfrm>
            <a:off x="6553200" y="6356350"/>
            <a:ext cx="2133600" cy="365125"/>
          </a:xfrm>
        </p:spPr>
        <p:txBody>
          <a:bodyPr/>
          <a:lstStyle/>
          <a:p>
            <a:fld id="{CD7B7113-EBDE-9C4A-98B0-D519A70CB2E6}" type="slidenum">
              <a:rPr lang="en-US" smtClean="0">
                <a:latin typeface="Arial" pitchFamily="34" charset="0"/>
                <a:cs typeface="Arial" pitchFamily="34" charset="0"/>
              </a:rPr>
              <a:pPr/>
              <a:t>35</a:t>
            </a:fld>
            <a:endParaRPr lang="en-US" dirty="0">
              <a:latin typeface="Arial" pitchFamily="34" charset="0"/>
              <a:cs typeface="Arial" pitchFamily="34" charset="0"/>
            </a:endParaRPr>
          </a:p>
        </p:txBody>
      </p:sp>
    </p:spTree>
    <p:extLst>
      <p:ext uri="{BB962C8B-B14F-4D97-AF65-F5344CB8AC3E}">
        <p14:creationId xmlns:p14="http://schemas.microsoft.com/office/powerpoint/2010/main" xmlns="" val="218026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3" name="Dragnet.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1000"/>
                                        <p:tgtEl>
                                          <p:spTgt spid="10">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1000"/>
                                        <p:tgtEl>
                                          <p:spTgt spid="10">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fade">
                                      <p:cBhvr>
                                        <p:cTn id="18" dur="1000"/>
                                        <p:tgtEl>
                                          <p:spTgt spid="10">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fade">
                                      <p:cBhvr>
                                        <p:cTn id="21" dur="1000"/>
                                        <p:tgtEl>
                                          <p:spTgt spid="10">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xEl>
                                              <p:pRg st="4" end="4"/>
                                            </p:txEl>
                                          </p:spTgt>
                                        </p:tgtEl>
                                        <p:attrNameLst>
                                          <p:attrName>style.visibility</p:attrName>
                                        </p:attrNameLst>
                                      </p:cBhvr>
                                      <p:to>
                                        <p:strVal val="visible"/>
                                      </p:to>
                                    </p:set>
                                    <p:animEffect transition="in" filter="fade">
                                      <p:cBhvr>
                                        <p:cTn id="24" dur="1000"/>
                                        <p:tgtEl>
                                          <p:spTgt spid="10">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1000"/>
                                        <p:tgtEl>
                                          <p:spTgt spid="10">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0">
                                            <p:txEl>
                                              <p:pRg st="6" end="6"/>
                                            </p:txEl>
                                          </p:spTgt>
                                        </p:tgtEl>
                                        <p:attrNameLst>
                                          <p:attrName>style.visibility</p:attrName>
                                        </p:attrNameLst>
                                      </p:cBhvr>
                                      <p:to>
                                        <p:strVal val="visible"/>
                                      </p:to>
                                    </p:set>
                                    <p:animEffect transition="in" filter="fade">
                                      <p:cBhvr>
                                        <p:cTn id="30" dur="1000"/>
                                        <p:tgtEl>
                                          <p:spTgt spid="10">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0">
                                            <p:txEl>
                                              <p:pRg st="7" end="7"/>
                                            </p:txEl>
                                          </p:spTgt>
                                        </p:tgtEl>
                                        <p:attrNameLst>
                                          <p:attrName>style.visibility</p:attrName>
                                        </p:attrNameLst>
                                      </p:cBhvr>
                                      <p:to>
                                        <p:strVal val="visible"/>
                                      </p:to>
                                    </p:set>
                                    <p:animEffect transition="in" filter="fade">
                                      <p:cBhvr>
                                        <p:cTn id="33" dur="1000"/>
                                        <p:tgtEl>
                                          <p:spTgt spid="10">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0">
                                            <p:txEl>
                                              <p:pRg st="8" end="8"/>
                                            </p:txEl>
                                          </p:spTgt>
                                        </p:tgtEl>
                                        <p:attrNameLst>
                                          <p:attrName>style.visibility</p:attrName>
                                        </p:attrNameLst>
                                      </p:cBhvr>
                                      <p:to>
                                        <p:strVal val="visible"/>
                                      </p:to>
                                    </p:set>
                                    <p:animEffect transition="in" filter="fade">
                                      <p:cBhvr>
                                        <p:cTn id="36" dur="1000"/>
                                        <p:tgtEl>
                                          <p:spTgt spid="10">
                                            <p:txEl>
                                              <p:pRg st="8" end="8"/>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0">
                                            <p:txEl>
                                              <p:pRg st="9" end="9"/>
                                            </p:txEl>
                                          </p:spTgt>
                                        </p:tgtEl>
                                        <p:attrNameLst>
                                          <p:attrName>style.visibility</p:attrName>
                                        </p:attrNameLst>
                                      </p:cBhvr>
                                      <p:to>
                                        <p:strVal val="visible"/>
                                      </p:to>
                                    </p:set>
                                    <p:animEffect transition="in" filter="fade">
                                      <p:cBhvr>
                                        <p:cTn id="39" dur="1000"/>
                                        <p:tgtEl>
                                          <p:spTgt spid="10">
                                            <p:txEl>
                                              <p:pRg st="9" end="9"/>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0">
                                            <p:txEl>
                                              <p:pRg st="10" end="10"/>
                                            </p:txEl>
                                          </p:spTgt>
                                        </p:tgtEl>
                                        <p:attrNameLst>
                                          <p:attrName>style.visibility</p:attrName>
                                        </p:attrNameLst>
                                      </p:cBhvr>
                                      <p:to>
                                        <p:strVal val="visible"/>
                                      </p:to>
                                    </p:set>
                                    <p:animEffect transition="in" filter="fade">
                                      <p:cBhvr>
                                        <p:cTn id="42" dur="1000"/>
                                        <p:tgtEl>
                                          <p:spTgt spid="10">
                                            <p:txEl>
                                              <p:pRg st="10" end="1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0">
                                            <p:txEl>
                                              <p:pRg st="11" end="11"/>
                                            </p:txEl>
                                          </p:spTgt>
                                        </p:tgtEl>
                                        <p:attrNameLst>
                                          <p:attrName>style.visibility</p:attrName>
                                        </p:attrNameLst>
                                      </p:cBhvr>
                                      <p:to>
                                        <p:strVal val="visible"/>
                                      </p:to>
                                    </p:set>
                                    <p:animEffect transition="in" filter="fade">
                                      <p:cBhvr>
                                        <p:cTn id="45" dur="1000"/>
                                        <p:tgtEl>
                                          <p:spTgt spid="1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CD7B7113-EBDE-9C4A-98B0-D519A70CB2E6}" type="slidenum">
              <a:rPr lang="en-US" smtClean="0">
                <a:latin typeface="Arial" pitchFamily="34" charset="0"/>
                <a:cs typeface="Arial" pitchFamily="34" charset="0"/>
              </a:rPr>
              <a:pPr/>
              <a:t>36</a:t>
            </a:fld>
            <a:endParaRPr lang="en-US" dirty="0">
              <a:latin typeface="Arial" pitchFamily="34" charset="0"/>
              <a:cs typeface="Arial" pitchFamily="34" charset="0"/>
            </a:endParaRPr>
          </a:p>
        </p:txBody>
      </p:sp>
      <p:sp>
        <p:nvSpPr>
          <p:cNvPr id="3" name="Content Placeholder 2"/>
          <p:cNvSpPr>
            <a:spLocks noGrp="1"/>
          </p:cNvSpPr>
          <p:nvPr>
            <p:ph idx="4294967295"/>
          </p:nvPr>
        </p:nvSpPr>
        <p:spPr>
          <a:xfrm>
            <a:off x="2730500" y="1143000"/>
            <a:ext cx="5638800" cy="2362200"/>
          </a:xfrm>
        </p:spPr>
        <p:txBody>
          <a:bodyPr>
            <a:noAutofit/>
          </a:bodyPr>
          <a:lstStyle/>
          <a:p>
            <a:pPr marL="1588" indent="0">
              <a:buNone/>
            </a:pPr>
            <a:r>
              <a:rPr lang="en-US" sz="2800" dirty="0" smtClean="0">
                <a:latin typeface="Arial" pitchFamily="34" charset="0"/>
                <a:cs typeface="Arial" pitchFamily="34" charset="0"/>
              </a:rPr>
              <a:t>True or False:</a:t>
            </a:r>
          </a:p>
          <a:p>
            <a:pPr marL="0" indent="0" rtl="0" eaLnBrk="1" latinLnBrk="0" hangingPunct="1">
              <a:buNone/>
            </a:pPr>
            <a:r>
              <a:rPr lang="en-US" sz="2800" dirty="0" smtClean="0">
                <a:latin typeface="Arial" pitchFamily="34" charset="0"/>
                <a:cs typeface="Arial" pitchFamily="34" charset="0"/>
              </a:rPr>
              <a:t>A physician must visit or evaluate Medicare beneficiaries prior to the initial certification or recertification of the need for in-home oxygen.                  </a:t>
            </a:r>
          </a:p>
          <a:p>
            <a:pPr marL="514350" indent="-514350" rtl="0" eaLnBrk="1" latinLnBrk="0" hangingPunct="1">
              <a:buFont typeface="+mj-lt"/>
              <a:buAutoNum type="arabicPeriod"/>
            </a:pPr>
            <a:r>
              <a:rPr lang="en-US" sz="3200" kern="1200" dirty="0" smtClean="0">
                <a:solidFill>
                  <a:schemeClr val="tx1"/>
                </a:solidFill>
                <a:effectLst/>
                <a:latin typeface="+mn-lt"/>
                <a:ea typeface="+mn-ea"/>
                <a:cs typeface="+mn-cs"/>
              </a:rPr>
              <a:t>True </a:t>
            </a:r>
            <a:endParaRPr lang="en-US" sz="3200" dirty="0" smtClean="0">
              <a:effectLst/>
            </a:endParaRPr>
          </a:p>
          <a:p>
            <a:pPr marL="514350" indent="-514350" rtl="0" eaLnBrk="1" latinLnBrk="0" hangingPunct="1">
              <a:buFont typeface="+mj-lt"/>
              <a:buAutoNum type="arabicPeriod"/>
            </a:pPr>
            <a:r>
              <a:rPr lang="en-US" sz="3200" kern="1200" dirty="0" smtClean="0">
                <a:solidFill>
                  <a:schemeClr val="tx1"/>
                </a:solidFill>
                <a:effectLst/>
                <a:latin typeface="+mn-lt"/>
                <a:ea typeface="+mn-ea"/>
                <a:cs typeface="+mn-cs"/>
              </a:rPr>
              <a:t>False </a:t>
            </a:r>
            <a:endParaRPr lang="en-US" sz="2800" dirty="0" smtClean="0">
              <a:effectLst/>
            </a:endParaRPr>
          </a:p>
          <a:p>
            <a:pPr marL="1588" indent="0">
              <a:buNone/>
            </a:pPr>
            <a:endParaRPr lang="en-US" sz="2800" dirty="0" smtClean="0">
              <a:latin typeface="Arial" pitchFamily="34" charset="0"/>
              <a:cs typeface="Arial" pitchFamily="34" charset="0"/>
            </a:endParaRPr>
          </a:p>
          <a:p>
            <a:pPr>
              <a:buNone/>
            </a:pPr>
            <a:endParaRPr lang="en-US" sz="2800" dirty="0" smtClean="0">
              <a:cs typeface="Arial" pitchFamily="34" charset="0"/>
            </a:endParaRPr>
          </a:p>
          <a:p>
            <a:pPr>
              <a:buNone/>
            </a:pPr>
            <a:r>
              <a:rPr lang="en-US" sz="2800" dirty="0" smtClean="0">
                <a:cs typeface="Arial" pitchFamily="34" charset="0"/>
              </a:rPr>
              <a:t>	</a:t>
            </a:r>
            <a:endParaRPr lang="en-US" sz="2800" dirty="0">
              <a:cs typeface="Arial" pitchFamily="34" charset="0"/>
            </a:endParaRPr>
          </a:p>
        </p:txBody>
      </p:sp>
      <p:pic>
        <p:nvPicPr>
          <p:cNvPr id="6" name="Picture 1" descr="Badge of the Office of the Inspector General"/>
          <p:cNvPicPr>
            <a:picLocks noChangeAspect="1" noChangeArrowheads="1"/>
          </p:cNvPicPr>
          <p:nvPr/>
        </p:nvPicPr>
        <p:blipFill>
          <a:blip r:embed="rId4" cstate="print"/>
          <a:srcRect/>
          <a:stretch>
            <a:fillRect/>
          </a:stretch>
        </p:blipFill>
        <p:spPr bwMode="auto">
          <a:xfrm>
            <a:off x="266700" y="1600200"/>
            <a:ext cx="2095500" cy="36290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Dragnet.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7"/>
          <p:cNvSpPr>
            <a:spLocks noGrp="1"/>
          </p:cNvSpPr>
          <p:nvPr>
            <p:ph type="sldNum" sz="quarter" idx="12"/>
          </p:nvPr>
        </p:nvSpPr>
        <p:spPr/>
        <p:txBody>
          <a:bodyPr/>
          <a:lstStyle/>
          <a:p>
            <a:fld id="{CD7B7113-EBDE-9C4A-98B0-D519A70CB2E6}" type="slidenum">
              <a:rPr lang="en-US" smtClean="0">
                <a:latin typeface="Arial" pitchFamily="34" charset="0"/>
                <a:cs typeface="Arial" pitchFamily="34" charset="0"/>
              </a:rPr>
              <a:pPr/>
              <a:t>37</a:t>
            </a:fld>
            <a:endParaRPr lang="en-US" dirty="0">
              <a:latin typeface="Arial" pitchFamily="34" charset="0"/>
              <a:cs typeface="Arial" pitchFamily="34" charset="0"/>
            </a:endParaRPr>
          </a:p>
        </p:txBody>
      </p:sp>
      <p:sp>
        <p:nvSpPr>
          <p:cNvPr id="2" name="Title 1"/>
          <p:cNvSpPr>
            <a:spLocks noGrp="1"/>
          </p:cNvSpPr>
          <p:nvPr>
            <p:ph type="title"/>
          </p:nvPr>
        </p:nvSpPr>
        <p:spPr>
          <a:xfrm>
            <a:off x="447675" y="1960563"/>
            <a:ext cx="8229600" cy="1143000"/>
          </a:xfrm>
        </p:spPr>
        <p:txBody>
          <a:bodyPr>
            <a:normAutofit fontScale="90000"/>
          </a:bodyPr>
          <a:lstStyle/>
          <a:p>
            <a:pPr rtl="0" eaLnBrk="1" latinLnBrk="0" hangingPunct="1"/>
            <a:r>
              <a:rPr lang="en-US" sz="3600" kern="1200" dirty="0" smtClean="0">
                <a:solidFill>
                  <a:srgbClr val="2E2D8D"/>
                </a:solidFill>
                <a:effectLst/>
                <a:latin typeface="Arial Black" pitchFamily="34" charset="0"/>
              </a:rPr>
              <a:t>CMS Partners with State and Federal Law Enforcement Agencies </a:t>
            </a:r>
            <a:endParaRPr lang="en-US" sz="3600" dirty="0" smtClean="0">
              <a:solidFill>
                <a:srgbClr val="2E2D8D"/>
              </a:solidFill>
              <a:effectLst/>
              <a:latin typeface="Arial Black" pitchFamily="34" charset="0"/>
            </a:endParaRPr>
          </a:p>
          <a:p>
            <a:pPr rtl="0" eaLnBrk="1" latinLnBrk="0" hangingPunct="1"/>
            <a:r>
              <a:rPr lang="en-US" sz="2800" kern="1200" dirty="0" smtClean="0">
                <a:solidFill>
                  <a:srgbClr val="000000"/>
                </a:solidFill>
                <a:effectLst/>
                <a:latin typeface="Arial"/>
                <a:ea typeface="+mn-ea"/>
                <a:cs typeface="Arial"/>
              </a:rPr>
              <a:t>                                                                                </a:t>
            </a:r>
            <a:br>
              <a:rPr lang="en-US" sz="2800" kern="1200" dirty="0" smtClean="0">
                <a:solidFill>
                  <a:srgbClr val="000000"/>
                </a:solidFill>
                <a:effectLst/>
                <a:latin typeface="Arial"/>
                <a:ea typeface="+mn-ea"/>
                <a:cs typeface="Arial"/>
              </a:rPr>
            </a:br>
            <a:r>
              <a:rPr lang="en-US" sz="3100" kern="1200" dirty="0" smtClean="0">
                <a:solidFill>
                  <a:srgbClr val="000000"/>
                </a:solidFill>
                <a:effectLst/>
                <a:latin typeface="Arial" pitchFamily="34" charset="0"/>
                <a:ea typeface="+mn-ea"/>
                <a:cs typeface="Arial" pitchFamily="34" charset="0"/>
              </a:rPr>
              <a:t>OIG                   </a:t>
            </a:r>
            <a:endParaRPr lang="en-US" sz="3100" dirty="0" smtClean="0">
              <a:effectLst/>
              <a:latin typeface="Arial" pitchFamily="34" charset="0"/>
              <a:cs typeface="Arial" pitchFamily="34" charset="0"/>
            </a:endParaRPr>
          </a:p>
          <a:p>
            <a:pPr rtl="0" eaLnBrk="1" latinLnBrk="0" hangingPunct="1"/>
            <a:r>
              <a:rPr lang="en-US" sz="1100" kern="1200" dirty="0" smtClean="0">
                <a:solidFill>
                  <a:srgbClr val="000000"/>
                </a:solidFill>
                <a:effectLst/>
                <a:latin typeface="Arial" pitchFamily="34" charset="0"/>
                <a:ea typeface="+mn-ea"/>
                <a:cs typeface="Arial" pitchFamily="34" charset="0"/>
              </a:rPr>
              <a:t/>
            </a:r>
            <a:br>
              <a:rPr lang="en-US" sz="1100" kern="1200" dirty="0" smtClean="0">
                <a:solidFill>
                  <a:srgbClr val="000000"/>
                </a:solidFill>
                <a:effectLst/>
                <a:latin typeface="Arial" pitchFamily="34" charset="0"/>
                <a:ea typeface="+mn-ea"/>
                <a:cs typeface="Arial" pitchFamily="34" charset="0"/>
              </a:rPr>
            </a:br>
            <a:r>
              <a:rPr lang="en-US" sz="3100" kern="1200" dirty="0" smtClean="0">
                <a:solidFill>
                  <a:srgbClr val="000000"/>
                </a:solidFill>
                <a:effectLst/>
                <a:latin typeface="Arial" pitchFamily="34" charset="0"/>
                <a:ea typeface="+mn-ea"/>
                <a:cs typeface="Arial" pitchFamily="34" charset="0"/>
              </a:rPr>
              <a:t>FBI</a:t>
            </a:r>
            <a:endParaRPr lang="en-US" sz="3100" dirty="0" smtClean="0">
              <a:effectLst/>
              <a:latin typeface="Arial" pitchFamily="34" charset="0"/>
              <a:cs typeface="Arial" pitchFamily="34" charset="0"/>
            </a:endParaRPr>
          </a:p>
          <a:p>
            <a:pPr rtl="0" eaLnBrk="1" latinLnBrk="0" hangingPunct="1"/>
            <a:r>
              <a:rPr lang="en-US" sz="1100" kern="1200" dirty="0" smtClean="0">
                <a:solidFill>
                  <a:srgbClr val="000000"/>
                </a:solidFill>
                <a:effectLst/>
                <a:latin typeface="Arial" pitchFamily="34" charset="0"/>
                <a:ea typeface="+mn-ea"/>
                <a:cs typeface="Arial" pitchFamily="34" charset="0"/>
              </a:rPr>
              <a:t/>
            </a:r>
            <a:br>
              <a:rPr lang="en-US" sz="1100" kern="1200" dirty="0" smtClean="0">
                <a:solidFill>
                  <a:srgbClr val="000000"/>
                </a:solidFill>
                <a:effectLst/>
                <a:latin typeface="Arial" pitchFamily="34" charset="0"/>
                <a:ea typeface="+mn-ea"/>
                <a:cs typeface="Arial" pitchFamily="34" charset="0"/>
              </a:rPr>
            </a:br>
            <a:r>
              <a:rPr lang="en-US" sz="3100" kern="1200" dirty="0" smtClean="0">
                <a:solidFill>
                  <a:srgbClr val="000000"/>
                </a:solidFill>
                <a:effectLst/>
                <a:latin typeface="Arial" pitchFamily="34" charset="0"/>
                <a:ea typeface="+mn-ea"/>
                <a:cs typeface="Arial" pitchFamily="34" charset="0"/>
              </a:rPr>
              <a:t>DOJ</a:t>
            </a:r>
            <a:endParaRPr lang="en-US" sz="3100" dirty="0" smtClean="0">
              <a:effectLst/>
              <a:latin typeface="Arial" pitchFamily="34" charset="0"/>
              <a:cs typeface="Arial" pitchFamily="34" charset="0"/>
            </a:endParaRPr>
          </a:p>
          <a:p>
            <a:pPr rtl="0" eaLnBrk="1" latinLnBrk="0" hangingPunct="1"/>
            <a:r>
              <a:rPr lang="en-US" sz="1100" kern="1200" dirty="0" smtClean="0">
                <a:solidFill>
                  <a:srgbClr val="000000"/>
                </a:solidFill>
                <a:effectLst/>
                <a:latin typeface="Arial" pitchFamily="34" charset="0"/>
                <a:ea typeface="+mn-ea"/>
                <a:cs typeface="Arial" pitchFamily="34" charset="0"/>
              </a:rPr>
              <a:t/>
            </a:r>
            <a:br>
              <a:rPr lang="en-US" sz="1100" kern="1200" dirty="0" smtClean="0">
                <a:solidFill>
                  <a:srgbClr val="000000"/>
                </a:solidFill>
                <a:effectLst/>
                <a:latin typeface="Arial" pitchFamily="34" charset="0"/>
                <a:ea typeface="+mn-ea"/>
                <a:cs typeface="Arial" pitchFamily="34" charset="0"/>
              </a:rPr>
            </a:br>
            <a:r>
              <a:rPr lang="en-US" sz="3100" kern="1200" dirty="0" smtClean="0">
                <a:solidFill>
                  <a:srgbClr val="000000"/>
                </a:solidFill>
                <a:effectLst/>
                <a:latin typeface="Arial" pitchFamily="34" charset="0"/>
                <a:ea typeface="+mn-ea"/>
                <a:cs typeface="Arial" pitchFamily="34" charset="0"/>
              </a:rPr>
              <a:t>MFCUs</a:t>
            </a:r>
            <a:endParaRPr lang="en-US" sz="3100" dirty="0" smtClean="0">
              <a:effectLst/>
              <a:latin typeface="Arial" pitchFamily="34" charset="0"/>
              <a:cs typeface="Arial" pitchFamily="34" charset="0"/>
            </a:endParaRPr>
          </a:p>
          <a:p>
            <a:endParaRPr lang="en-US" dirty="0"/>
          </a:p>
        </p:txBody>
      </p:sp>
    </p:spTree>
    <p:extLst>
      <p:ext uri="{BB962C8B-B14F-4D97-AF65-F5344CB8AC3E}">
        <p14:creationId xmlns:p14="http://schemas.microsoft.com/office/powerpoint/2010/main" xmlns="" val="26677881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7"/>
          <p:cNvSpPr>
            <a:spLocks noGrp="1"/>
          </p:cNvSpPr>
          <p:nvPr>
            <p:ph type="sldNum" sz="quarter" idx="12"/>
          </p:nvPr>
        </p:nvSpPr>
        <p:spPr/>
        <p:txBody>
          <a:bodyPr/>
          <a:lstStyle/>
          <a:p>
            <a:fld id="{CD7B7113-EBDE-9C4A-98B0-D519A70CB2E6}" type="slidenum">
              <a:rPr lang="en-US" smtClean="0">
                <a:latin typeface="Arial" pitchFamily="34" charset="0"/>
                <a:cs typeface="Arial" pitchFamily="34" charset="0"/>
              </a:rPr>
              <a:pPr/>
              <a:t>38</a:t>
            </a:fld>
            <a:endParaRPr lang="en-US" dirty="0">
              <a:latin typeface="Arial" pitchFamily="34" charset="0"/>
              <a:cs typeface="Arial" pitchFamily="34" charset="0"/>
            </a:endParaRPr>
          </a:p>
        </p:txBody>
      </p:sp>
      <p:sp>
        <p:nvSpPr>
          <p:cNvPr id="2" name="Title 1"/>
          <p:cNvSpPr>
            <a:spLocks noGrp="1"/>
          </p:cNvSpPr>
          <p:nvPr>
            <p:ph type="title"/>
          </p:nvPr>
        </p:nvSpPr>
        <p:spPr>
          <a:xfrm>
            <a:off x="571500" y="2617788"/>
            <a:ext cx="8229600" cy="1143000"/>
          </a:xfrm>
        </p:spPr>
        <p:txBody>
          <a:bodyPr>
            <a:normAutofit fontScale="90000"/>
          </a:bodyPr>
          <a:lstStyle/>
          <a:p>
            <a:pPr lvl="0" algn="l"/>
            <a:r>
              <a:rPr lang="en-US" sz="3600" dirty="0">
                <a:solidFill>
                  <a:srgbClr val="2E2D8D"/>
                </a:solidFill>
                <a:latin typeface="Arial Black" pitchFamily="34" charset="0"/>
                <a:cs typeface="Arial Black"/>
              </a:rPr>
              <a:t>CMS Contracts with Other Entities</a:t>
            </a:r>
            <a:r>
              <a:rPr lang="en-US" sz="3100" dirty="0">
                <a:solidFill>
                  <a:srgbClr val="2E2D8D"/>
                </a:solidFill>
                <a:latin typeface="Arial Black" pitchFamily="34" charset="0"/>
                <a:cs typeface="Arial Black"/>
              </a:rPr>
              <a:t/>
            </a:r>
            <a:br>
              <a:rPr lang="en-US" sz="3100" dirty="0">
                <a:solidFill>
                  <a:srgbClr val="2E2D8D"/>
                </a:solidFill>
                <a:latin typeface="Arial Black" pitchFamily="34" charset="0"/>
                <a:cs typeface="Arial Black"/>
              </a:rPr>
            </a:br>
            <a:r>
              <a:rPr lang="en-US" sz="3100" kern="1200" dirty="0" smtClean="0">
                <a:solidFill>
                  <a:srgbClr val="000000"/>
                </a:solidFill>
                <a:effectLst/>
                <a:latin typeface="Arial Black" pitchFamily="34" charset="0"/>
                <a:ea typeface="+mn-ea"/>
                <a:cs typeface="Arial"/>
              </a:rPr>
              <a:t/>
            </a:r>
            <a:br>
              <a:rPr lang="en-US" sz="3100" kern="1200" dirty="0" smtClean="0">
                <a:solidFill>
                  <a:srgbClr val="000000"/>
                </a:solidFill>
                <a:effectLst/>
                <a:latin typeface="Arial Black" pitchFamily="34" charset="0"/>
                <a:ea typeface="+mn-ea"/>
                <a:cs typeface="Arial"/>
              </a:rPr>
            </a:br>
            <a:r>
              <a:rPr lang="en-US" sz="2800" dirty="0" smtClean="0">
                <a:solidFill>
                  <a:srgbClr val="000000"/>
                </a:solidFill>
                <a:latin typeface="Arial" pitchFamily="34" charset="0"/>
                <a:ea typeface="+mn-ea"/>
                <a:cs typeface="Arial" pitchFamily="34" charset="0"/>
              </a:rPr>
              <a:t>                          </a:t>
            </a:r>
            <a:r>
              <a:rPr lang="en-US" sz="3100" kern="1200" dirty="0" smtClean="0">
                <a:solidFill>
                  <a:srgbClr val="000000"/>
                </a:solidFill>
                <a:effectLst/>
                <a:latin typeface="Arial" pitchFamily="34" charset="0"/>
                <a:ea typeface="+mn-ea"/>
                <a:cs typeface="Arial" pitchFamily="34" charset="0"/>
              </a:rPr>
              <a:t>PSCs/ ZPICs</a:t>
            </a:r>
            <a:endParaRPr lang="en-US" sz="3100" dirty="0" smtClean="0">
              <a:effectLst/>
              <a:latin typeface="Arial" pitchFamily="34" charset="0"/>
              <a:cs typeface="Arial" pitchFamily="34" charset="0"/>
            </a:endParaRPr>
          </a:p>
          <a:p>
            <a:pPr marL="2286000" algn="l" rtl="0" eaLnBrk="1" latinLnBrk="0" hangingPunct="1"/>
            <a:r>
              <a:rPr lang="en-US" sz="3100" kern="1200" dirty="0" smtClean="0">
                <a:solidFill>
                  <a:srgbClr val="000000"/>
                </a:solidFill>
                <a:effectLst/>
                <a:latin typeface="Arial" pitchFamily="34" charset="0"/>
                <a:ea typeface="+mn-ea"/>
                <a:cs typeface="Arial" pitchFamily="34" charset="0"/>
              </a:rPr>
              <a:t>MEDICs</a:t>
            </a:r>
            <a:endParaRPr lang="en-US" sz="3100" dirty="0" smtClean="0">
              <a:effectLst/>
              <a:latin typeface="Arial" pitchFamily="34" charset="0"/>
              <a:cs typeface="Arial" pitchFamily="34" charset="0"/>
            </a:endParaRPr>
          </a:p>
          <a:p>
            <a:pPr marL="2286000" algn="l" rtl="0" eaLnBrk="1" latinLnBrk="0" hangingPunct="1"/>
            <a:r>
              <a:rPr lang="en-US" sz="3100" kern="1200" dirty="0" smtClean="0">
                <a:solidFill>
                  <a:srgbClr val="000000"/>
                </a:solidFill>
                <a:effectLst/>
                <a:latin typeface="Arial" pitchFamily="34" charset="0"/>
                <a:ea typeface="+mn-ea"/>
                <a:cs typeface="Arial" pitchFamily="34" charset="0"/>
              </a:rPr>
              <a:t>Medicare Carriers, FIs, MACs</a:t>
            </a:r>
            <a:endParaRPr lang="en-US" sz="3100" dirty="0" smtClean="0">
              <a:effectLst/>
              <a:latin typeface="Arial" pitchFamily="34" charset="0"/>
              <a:cs typeface="Arial" pitchFamily="34" charset="0"/>
            </a:endParaRPr>
          </a:p>
          <a:p>
            <a:pPr marL="2286000" algn="l" rtl="0" eaLnBrk="1" latinLnBrk="0" hangingPunct="1"/>
            <a:r>
              <a:rPr lang="en-US" sz="3100" kern="1200" dirty="0" smtClean="0">
                <a:solidFill>
                  <a:srgbClr val="000000"/>
                </a:solidFill>
                <a:effectLst/>
                <a:latin typeface="Arial" pitchFamily="34" charset="0"/>
                <a:ea typeface="+mn-ea"/>
                <a:cs typeface="Arial" pitchFamily="34" charset="0"/>
              </a:rPr>
              <a:t>MA Plans and PDPs </a:t>
            </a:r>
            <a:endParaRPr lang="en-US" sz="3100" dirty="0" smtClean="0">
              <a:effectLst/>
              <a:latin typeface="Arial" pitchFamily="34" charset="0"/>
              <a:cs typeface="Arial" pitchFamily="34" charset="0"/>
            </a:endParaRPr>
          </a:p>
          <a:p>
            <a:pPr marL="2286000" algn="l" rtl="0" eaLnBrk="1" latinLnBrk="0" hangingPunct="1"/>
            <a:r>
              <a:rPr lang="en-US" sz="3100" kern="1200" dirty="0" smtClean="0">
                <a:solidFill>
                  <a:srgbClr val="000000"/>
                </a:solidFill>
                <a:effectLst/>
                <a:latin typeface="Arial" pitchFamily="34" charset="0"/>
                <a:ea typeface="+mn-ea"/>
                <a:cs typeface="Arial" pitchFamily="34" charset="0"/>
              </a:rPr>
              <a:t>Recovery Audit Program Recovery</a:t>
            </a:r>
            <a:endParaRPr lang="en-US" sz="3100" dirty="0" smtClean="0">
              <a:effectLst/>
              <a:latin typeface="Arial" pitchFamily="34" charset="0"/>
              <a:cs typeface="Arial" pitchFamily="34" charset="0"/>
            </a:endParaRPr>
          </a:p>
          <a:p>
            <a:pPr marL="2286000" algn="l" rtl="0" eaLnBrk="1" latinLnBrk="0" hangingPunct="1"/>
            <a:r>
              <a:rPr lang="en-US" sz="3100" kern="1200" dirty="0" smtClean="0">
                <a:solidFill>
                  <a:srgbClr val="000000"/>
                </a:solidFill>
                <a:effectLst/>
                <a:latin typeface="Arial" pitchFamily="34" charset="0"/>
                <a:ea typeface="+mn-ea"/>
                <a:cs typeface="Arial" pitchFamily="34" charset="0"/>
              </a:rPr>
              <a:t>Auditors</a:t>
            </a:r>
            <a:endParaRPr lang="en-US" sz="3100" dirty="0" smtClean="0">
              <a:effectLst/>
              <a:latin typeface="Arial" pitchFamily="34" charset="0"/>
              <a:cs typeface="Arial" pitchFamily="34" charset="0"/>
            </a:endParaRPr>
          </a:p>
          <a:p>
            <a:pPr marL="2286000" algn="l" rtl="0" eaLnBrk="1" latinLnBrk="0" hangingPunct="1"/>
            <a:r>
              <a:rPr lang="en-US" sz="3100" kern="1200" dirty="0" smtClean="0">
                <a:solidFill>
                  <a:srgbClr val="000000"/>
                </a:solidFill>
                <a:effectLst/>
                <a:latin typeface="Arial" pitchFamily="34" charset="0"/>
                <a:ea typeface="+mn-ea"/>
                <a:cs typeface="Arial" pitchFamily="34" charset="0"/>
              </a:rPr>
              <a:t>CERT Contractors</a:t>
            </a:r>
            <a:endParaRPr lang="en-US" sz="3100" dirty="0" smtClean="0">
              <a:effectLst/>
              <a:latin typeface="Arial" pitchFamily="34" charset="0"/>
              <a:cs typeface="Arial" pitchFamily="34" charset="0"/>
            </a:endParaRPr>
          </a:p>
          <a:p>
            <a:endParaRPr lang="en-US" dirty="0"/>
          </a:p>
        </p:txBody>
      </p:sp>
    </p:spTree>
    <p:extLst>
      <p:ext uri="{BB962C8B-B14F-4D97-AF65-F5344CB8AC3E}">
        <p14:creationId xmlns:p14="http://schemas.microsoft.com/office/powerpoint/2010/main" xmlns="" val="26677881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7"/>
          <p:cNvSpPr>
            <a:spLocks noGrp="1"/>
          </p:cNvSpPr>
          <p:nvPr>
            <p:ph type="sldNum" sz="quarter" idx="12"/>
          </p:nvPr>
        </p:nvSpPr>
        <p:spPr/>
        <p:txBody>
          <a:bodyPr/>
          <a:lstStyle/>
          <a:p>
            <a:fld id="{CD7B7113-EBDE-9C4A-98B0-D519A70CB2E6}" type="slidenum">
              <a:rPr lang="en-US" smtClean="0">
                <a:latin typeface="Arial" pitchFamily="34" charset="0"/>
                <a:cs typeface="Arial" pitchFamily="34" charset="0"/>
              </a:rPr>
              <a:pPr/>
              <a:t>39</a:t>
            </a:fld>
            <a:endParaRPr lang="en-US" dirty="0">
              <a:latin typeface="Arial" pitchFamily="34" charset="0"/>
              <a:cs typeface="Arial" pitchFamily="34" charset="0"/>
            </a:endParaRPr>
          </a:p>
        </p:txBody>
      </p:sp>
      <p:sp>
        <p:nvSpPr>
          <p:cNvPr id="2" name="Title 1"/>
          <p:cNvSpPr>
            <a:spLocks noGrp="1"/>
          </p:cNvSpPr>
          <p:nvPr>
            <p:ph type="title"/>
          </p:nvPr>
        </p:nvSpPr>
        <p:spPr>
          <a:xfrm>
            <a:off x="-161925" y="2474913"/>
            <a:ext cx="9048750" cy="1143000"/>
          </a:xfrm>
        </p:spPr>
        <p:txBody>
          <a:bodyPr>
            <a:normAutofit fontScale="90000"/>
          </a:bodyPr>
          <a:lstStyle/>
          <a:p>
            <a:pPr marL="2743200" lvl="0" algn="l">
              <a:lnSpc>
                <a:spcPct val="150000"/>
              </a:lnSpc>
            </a:pPr>
            <a:r>
              <a:rPr lang="en-US" sz="3600" dirty="0" smtClean="0">
                <a:solidFill>
                  <a:srgbClr val="2E2D8D"/>
                </a:solidFill>
                <a:latin typeface="Arial Black"/>
                <a:cs typeface="Arial Black"/>
              </a:rPr>
              <a:t>Other </a:t>
            </a:r>
            <a:r>
              <a:rPr lang="en-US" sz="3600" dirty="0">
                <a:solidFill>
                  <a:srgbClr val="2E2D8D"/>
                </a:solidFill>
                <a:latin typeface="Arial Black"/>
                <a:cs typeface="Arial Black"/>
              </a:rPr>
              <a:t>CMS Partners</a:t>
            </a:r>
            <a:r>
              <a:rPr lang="en-US" sz="2800" dirty="0">
                <a:solidFill>
                  <a:srgbClr val="2E2D8D"/>
                </a:solidFill>
                <a:latin typeface="Arial Black"/>
                <a:cs typeface="Arial Black"/>
              </a:rPr>
              <a:t/>
            </a:r>
            <a:br>
              <a:rPr lang="en-US" sz="2800" dirty="0">
                <a:solidFill>
                  <a:srgbClr val="2E2D8D"/>
                </a:solidFill>
                <a:latin typeface="Arial Black"/>
                <a:cs typeface="Arial Black"/>
              </a:rPr>
            </a:br>
            <a:r>
              <a:rPr lang="en-US" sz="3100" kern="1200" dirty="0" smtClean="0">
                <a:solidFill>
                  <a:srgbClr val="000000"/>
                </a:solidFill>
                <a:effectLst/>
                <a:latin typeface="Arial" pitchFamily="34" charset="0"/>
                <a:ea typeface="+mn-ea"/>
                <a:cs typeface="Arial" pitchFamily="34" charset="0"/>
              </a:rPr>
              <a:t>Medicare beneficiaries and caregivers</a:t>
            </a:r>
            <a:endParaRPr lang="en-US" sz="3100" dirty="0" smtClean="0">
              <a:effectLst/>
              <a:latin typeface="Arial" pitchFamily="34" charset="0"/>
              <a:cs typeface="Arial" pitchFamily="34" charset="0"/>
            </a:endParaRPr>
          </a:p>
          <a:p>
            <a:pPr marL="2743200" algn="l" rtl="0" eaLnBrk="1" latinLnBrk="0" hangingPunct="1">
              <a:lnSpc>
                <a:spcPct val="150000"/>
              </a:lnSpc>
            </a:pPr>
            <a:r>
              <a:rPr lang="en-US" sz="3100" kern="1200" dirty="0" smtClean="0">
                <a:solidFill>
                  <a:srgbClr val="000000"/>
                </a:solidFill>
                <a:effectLst/>
                <a:latin typeface="Arial" pitchFamily="34" charset="0"/>
                <a:ea typeface="+mn-ea"/>
                <a:cs typeface="Arial" pitchFamily="34" charset="0"/>
              </a:rPr>
              <a:t>Physicians, suppliers, and other</a:t>
            </a:r>
            <a:endParaRPr lang="en-US" sz="3100" dirty="0" smtClean="0">
              <a:effectLst/>
              <a:latin typeface="Arial" pitchFamily="34" charset="0"/>
              <a:cs typeface="Arial" pitchFamily="34" charset="0"/>
            </a:endParaRPr>
          </a:p>
          <a:p>
            <a:pPr marL="2743200" algn="l" rtl="0" eaLnBrk="1" latinLnBrk="0" hangingPunct="1">
              <a:lnSpc>
                <a:spcPct val="150000"/>
              </a:lnSpc>
            </a:pPr>
            <a:r>
              <a:rPr lang="en-US" sz="3100" kern="1200" dirty="0" smtClean="0">
                <a:solidFill>
                  <a:srgbClr val="000000"/>
                </a:solidFill>
                <a:effectLst/>
                <a:latin typeface="Arial" pitchFamily="34" charset="0"/>
                <a:ea typeface="+mn-ea"/>
                <a:cs typeface="Arial" pitchFamily="34" charset="0"/>
              </a:rPr>
              <a:t>providers</a:t>
            </a:r>
            <a:endParaRPr lang="en-US" sz="3100" dirty="0" smtClean="0">
              <a:effectLst/>
              <a:latin typeface="Arial" pitchFamily="34" charset="0"/>
              <a:cs typeface="Arial" pitchFamily="34" charset="0"/>
            </a:endParaRPr>
          </a:p>
          <a:p>
            <a:pPr marL="2743200" algn="l" rtl="0" eaLnBrk="1" latinLnBrk="0" hangingPunct="1">
              <a:lnSpc>
                <a:spcPct val="150000"/>
              </a:lnSpc>
            </a:pPr>
            <a:r>
              <a:rPr lang="en-US" sz="3100" kern="1200" dirty="0" smtClean="0">
                <a:solidFill>
                  <a:srgbClr val="000000"/>
                </a:solidFill>
                <a:effectLst/>
                <a:latin typeface="Arial" pitchFamily="34" charset="0"/>
                <a:ea typeface="+mn-ea"/>
                <a:cs typeface="Arial" pitchFamily="34" charset="0"/>
              </a:rPr>
              <a:t>Accreditation Organizations </a:t>
            </a:r>
            <a:endParaRPr lang="en-US" sz="3100" dirty="0" smtClean="0">
              <a:effectLst/>
              <a:latin typeface="Arial" pitchFamily="34" charset="0"/>
              <a:cs typeface="Arial" pitchFamily="34" charset="0"/>
            </a:endParaRPr>
          </a:p>
          <a:p>
            <a:pPr marL="2743200" algn="l" rtl="0" eaLnBrk="1" latinLnBrk="0" hangingPunct="1">
              <a:lnSpc>
                <a:spcPct val="150000"/>
              </a:lnSpc>
            </a:pPr>
            <a:r>
              <a:rPr lang="en-US" sz="3100" kern="1200" dirty="0" smtClean="0">
                <a:solidFill>
                  <a:srgbClr val="000000"/>
                </a:solidFill>
                <a:effectLst/>
                <a:latin typeface="Arial" pitchFamily="34" charset="0"/>
                <a:ea typeface="+mn-ea"/>
                <a:cs typeface="Arial" pitchFamily="34" charset="0"/>
              </a:rPr>
              <a:t>Senior Medicare Patrol (SMP)</a:t>
            </a:r>
            <a:endParaRPr lang="en-US" sz="3100" dirty="0" smtClean="0">
              <a:effectLst/>
              <a:latin typeface="Arial" pitchFamily="34" charset="0"/>
              <a:cs typeface="Arial" pitchFamily="34" charset="0"/>
            </a:endParaRPr>
          </a:p>
          <a:p>
            <a:endParaRPr lang="en-US" dirty="0"/>
          </a:p>
        </p:txBody>
      </p:sp>
    </p:spTree>
    <p:extLst>
      <p:ext uri="{BB962C8B-B14F-4D97-AF65-F5344CB8AC3E}">
        <p14:creationId xmlns:p14="http://schemas.microsoft.com/office/powerpoint/2010/main" xmlns="" val="2667788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CD7B7113-EBDE-9C4A-98B0-D519A70CB2E6}" type="slidenum">
              <a:rPr lang="en-US" smtClean="0">
                <a:latin typeface="Arial" pitchFamily="34" charset="0"/>
                <a:cs typeface="Arial" pitchFamily="34" charset="0"/>
              </a:rPr>
              <a:pPr/>
              <a:t>4</a:t>
            </a:fld>
            <a:endParaRPr lang="en-US" dirty="0">
              <a:latin typeface="Arial" pitchFamily="34" charset="0"/>
              <a:cs typeface="Arial" pitchFamily="34" charset="0"/>
            </a:endParaRPr>
          </a:p>
        </p:txBody>
      </p:sp>
      <p:sp>
        <p:nvSpPr>
          <p:cNvPr id="2" name="Title 1"/>
          <p:cNvSpPr>
            <a:spLocks noGrp="1"/>
          </p:cNvSpPr>
          <p:nvPr>
            <p:ph type="title"/>
          </p:nvPr>
        </p:nvSpPr>
        <p:spPr>
          <a:xfrm>
            <a:off x="457200" y="2598738"/>
            <a:ext cx="8229600" cy="1143000"/>
          </a:xfrm>
        </p:spPr>
        <p:txBody>
          <a:bodyPr>
            <a:normAutofit fontScale="90000"/>
          </a:bodyPr>
          <a:lstStyle/>
          <a:p>
            <a:pPr algn="l" rtl="0" eaLnBrk="1" latinLnBrk="0" hangingPunct="1"/>
            <a:r>
              <a:rPr lang="en-US" sz="3200" kern="1200" dirty="0" smtClean="0">
                <a:solidFill>
                  <a:srgbClr val="2E2D8D"/>
                </a:solidFill>
                <a:effectLst/>
                <a:latin typeface="Arial Black"/>
                <a:ea typeface="+mn-ea"/>
                <a:cs typeface="Arial Black"/>
              </a:rPr>
              <a:t>                         </a:t>
            </a:r>
            <a:r>
              <a:rPr lang="en-US" sz="3600" kern="1200" dirty="0" smtClean="0">
                <a:solidFill>
                  <a:srgbClr val="2E2D8D"/>
                </a:solidFill>
                <a:effectLst/>
                <a:latin typeface="Arial Black"/>
                <a:ea typeface="+mn-ea"/>
                <a:cs typeface="Arial Black"/>
              </a:rPr>
              <a:t>Objectives</a:t>
            </a:r>
            <a:r>
              <a:rPr lang="en-US" sz="3200" kern="1200" dirty="0" smtClean="0">
                <a:solidFill>
                  <a:srgbClr val="2E2D8D"/>
                </a:solidFill>
                <a:effectLst/>
                <a:latin typeface="Arial Black"/>
                <a:ea typeface="+mn-ea"/>
                <a:cs typeface="Arial Black"/>
              </a:rPr>
              <a:t/>
            </a:r>
            <a:br>
              <a:rPr lang="en-US" sz="3200" kern="1200" dirty="0" smtClean="0">
                <a:solidFill>
                  <a:srgbClr val="2E2D8D"/>
                </a:solidFill>
                <a:effectLst/>
                <a:latin typeface="Arial Black"/>
                <a:ea typeface="+mn-ea"/>
                <a:cs typeface="Arial Black"/>
              </a:rPr>
            </a:br>
            <a:r>
              <a:rPr lang="en-US" sz="3200" kern="1200" dirty="0" smtClean="0">
                <a:solidFill>
                  <a:srgbClr val="2E2D8D"/>
                </a:solidFill>
                <a:effectLst/>
                <a:latin typeface="Arial Black"/>
                <a:ea typeface="+mn-ea"/>
                <a:cs typeface="Arial Black"/>
              </a:rPr>
              <a:t>                                                                 </a:t>
            </a:r>
            <a:r>
              <a:rPr lang="en-US" sz="3100" kern="1200" dirty="0" smtClean="0">
                <a:solidFill>
                  <a:schemeClr val="tx1"/>
                </a:solidFill>
                <a:effectLst/>
                <a:latin typeface="Arial" pitchFamily="34" charset="0"/>
                <a:cs typeface="Arial" pitchFamily="34" charset="0"/>
              </a:rPr>
              <a:t>At the end of this presentation, you should be able to correctly:</a:t>
            </a:r>
            <a:endParaRPr lang="en-US" sz="3100" dirty="0" smtClean="0">
              <a:effectLst/>
              <a:latin typeface="Arial" pitchFamily="34" charset="0"/>
              <a:cs typeface="Arial" pitchFamily="34" charset="0"/>
            </a:endParaRPr>
          </a:p>
          <a:p>
            <a:pPr marL="457200" indent="-457200" algn="l" rtl="0" eaLnBrk="1" latinLnBrk="0" hangingPunct="1">
              <a:buFont typeface="Arial" pitchFamily="34" charset="0"/>
              <a:buChar char="•"/>
            </a:pPr>
            <a:r>
              <a:rPr lang="en-US" sz="3100" kern="1200" dirty="0" smtClean="0">
                <a:solidFill>
                  <a:schemeClr val="tx1"/>
                </a:solidFill>
                <a:effectLst/>
                <a:latin typeface="Arial" pitchFamily="34" charset="0"/>
                <a:cs typeface="Arial" pitchFamily="34" charset="0"/>
              </a:rPr>
              <a:t>Identify one of the methods to</a:t>
            </a:r>
            <a:r>
              <a:rPr lang="en-US" sz="3100" b="1" kern="1200" dirty="0" smtClean="0">
                <a:solidFill>
                  <a:schemeClr val="tx1"/>
                </a:solidFill>
                <a:effectLst/>
                <a:latin typeface="Arial" pitchFamily="34" charset="0"/>
                <a:cs typeface="Arial" pitchFamily="34" charset="0"/>
              </a:rPr>
              <a:t> </a:t>
            </a:r>
            <a:r>
              <a:rPr lang="en-US" sz="3100" b="1" kern="1200" dirty="0" smtClean="0">
                <a:solidFill>
                  <a:srgbClr val="FF0000"/>
                </a:solidFill>
                <a:effectLst/>
                <a:latin typeface="Arial" pitchFamily="34" charset="0"/>
                <a:cs typeface="Arial" pitchFamily="34" charset="0"/>
              </a:rPr>
              <a:t>PREVENT</a:t>
            </a:r>
            <a:r>
              <a:rPr lang="en-US" sz="3100" b="1" kern="1200" dirty="0" smtClean="0">
                <a:solidFill>
                  <a:schemeClr val="tx1"/>
                </a:solidFill>
                <a:effectLst/>
                <a:latin typeface="Arial" pitchFamily="34" charset="0"/>
                <a:cs typeface="Arial" pitchFamily="34" charset="0"/>
              </a:rPr>
              <a:t> </a:t>
            </a:r>
            <a:r>
              <a:rPr lang="en-US" sz="3100" kern="1200" dirty="0" smtClean="0">
                <a:solidFill>
                  <a:schemeClr val="tx1"/>
                </a:solidFill>
                <a:effectLst/>
                <a:latin typeface="Arial" pitchFamily="34" charset="0"/>
                <a:cs typeface="Arial" pitchFamily="34" charset="0"/>
              </a:rPr>
              <a:t>Medicare fraud and abuse</a:t>
            </a:r>
            <a:endParaRPr lang="en-US" sz="3100" dirty="0" smtClean="0">
              <a:effectLst/>
              <a:latin typeface="Arial" pitchFamily="34" charset="0"/>
              <a:cs typeface="Arial" pitchFamily="34" charset="0"/>
            </a:endParaRPr>
          </a:p>
          <a:p>
            <a:pPr marL="457200" indent="-457200" algn="l" rtl="0" eaLnBrk="1" latinLnBrk="0" hangingPunct="1">
              <a:buFont typeface="Arial" pitchFamily="34" charset="0"/>
              <a:buChar char="•"/>
            </a:pPr>
            <a:r>
              <a:rPr lang="en-US" sz="3100" kern="1200" dirty="0" smtClean="0">
                <a:solidFill>
                  <a:schemeClr val="tx1"/>
                </a:solidFill>
                <a:effectLst/>
                <a:latin typeface="Arial" pitchFamily="34" charset="0"/>
                <a:cs typeface="Arial" pitchFamily="34" charset="0"/>
              </a:rPr>
              <a:t>Identify one of the methods the Federal Government uses to </a:t>
            </a:r>
            <a:r>
              <a:rPr lang="en-US" sz="3100" b="1" kern="1200" dirty="0" smtClean="0">
                <a:solidFill>
                  <a:srgbClr val="FF0000"/>
                </a:solidFill>
                <a:effectLst/>
                <a:latin typeface="Arial" pitchFamily="34" charset="0"/>
                <a:cs typeface="Arial" pitchFamily="34" charset="0"/>
              </a:rPr>
              <a:t>DETECT</a:t>
            </a:r>
            <a:r>
              <a:rPr lang="en-US" sz="3100" kern="1200" dirty="0" smtClean="0">
                <a:solidFill>
                  <a:schemeClr val="tx1"/>
                </a:solidFill>
                <a:effectLst/>
                <a:latin typeface="Arial" pitchFamily="34" charset="0"/>
                <a:cs typeface="Arial" pitchFamily="34" charset="0"/>
              </a:rPr>
              <a:t> Medicare fraud and abuse</a:t>
            </a:r>
            <a:endParaRPr lang="en-US" sz="3100" dirty="0" smtClean="0">
              <a:effectLst/>
              <a:latin typeface="Arial" pitchFamily="34" charset="0"/>
              <a:cs typeface="Arial" pitchFamily="34" charset="0"/>
            </a:endParaRPr>
          </a:p>
          <a:p>
            <a:pPr marL="457200" indent="-457200" algn="l" rtl="0" eaLnBrk="1" latinLnBrk="0" hangingPunct="1">
              <a:buFont typeface="Arial" pitchFamily="34" charset="0"/>
              <a:buChar char="•"/>
            </a:pPr>
            <a:r>
              <a:rPr lang="en-US" sz="3100" kern="1200" dirty="0" smtClean="0">
                <a:solidFill>
                  <a:schemeClr val="tx1"/>
                </a:solidFill>
                <a:effectLst/>
                <a:latin typeface="Arial" pitchFamily="34" charset="0"/>
                <a:cs typeface="Arial" pitchFamily="34" charset="0"/>
              </a:rPr>
              <a:t>Identify how you can </a:t>
            </a:r>
            <a:r>
              <a:rPr lang="en-US" sz="3100" b="1" kern="1200" dirty="0" smtClean="0">
                <a:solidFill>
                  <a:srgbClr val="FF0000"/>
                </a:solidFill>
                <a:effectLst/>
                <a:latin typeface="Arial" pitchFamily="34" charset="0"/>
                <a:cs typeface="Arial" pitchFamily="34" charset="0"/>
              </a:rPr>
              <a:t>REPORT</a:t>
            </a:r>
            <a:r>
              <a:rPr lang="en-US" sz="3100" kern="1200" dirty="0" smtClean="0">
                <a:solidFill>
                  <a:schemeClr val="tx1"/>
                </a:solidFill>
                <a:effectLst/>
                <a:latin typeface="Arial" pitchFamily="34" charset="0"/>
                <a:cs typeface="Arial" pitchFamily="34" charset="0"/>
              </a:rPr>
              <a:t> Medicare fraud and abuse</a:t>
            </a:r>
            <a:endParaRPr lang="en-US" sz="3100" dirty="0" smtClean="0">
              <a:effectLst/>
              <a:latin typeface="Arial" pitchFamily="34" charset="0"/>
              <a:cs typeface="Arial" pitchFamily="34" charset="0"/>
            </a:endParaRPr>
          </a:p>
          <a:p>
            <a:endParaRPr lang="en-US" dirty="0"/>
          </a:p>
        </p:txBody>
      </p:sp>
    </p:spTree>
    <p:extLst>
      <p:ext uri="{BB962C8B-B14F-4D97-AF65-F5344CB8AC3E}">
        <p14:creationId xmlns:p14="http://schemas.microsoft.com/office/powerpoint/2010/main" xmlns="" val="23436264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descr="Badge of the Office of the Inspector General"/>
          <p:cNvPicPr>
            <a:picLocks noChangeAspect="1" noChangeArrowheads="1"/>
          </p:cNvPicPr>
          <p:nvPr/>
        </p:nvPicPr>
        <p:blipFill>
          <a:blip r:embed="rId4" cstate="print"/>
          <a:srcRect/>
          <a:stretch>
            <a:fillRect/>
          </a:stretch>
        </p:blipFill>
        <p:spPr bwMode="auto">
          <a:xfrm>
            <a:off x="266700" y="1600200"/>
            <a:ext cx="2095500" cy="3629025"/>
          </a:xfrm>
          <a:prstGeom prst="rect">
            <a:avLst/>
          </a:prstGeom>
          <a:noFill/>
        </p:spPr>
      </p:pic>
      <p:sp>
        <p:nvSpPr>
          <p:cNvPr id="6" name="Slide Number Placeholder 7"/>
          <p:cNvSpPr>
            <a:spLocks noGrp="1"/>
          </p:cNvSpPr>
          <p:nvPr>
            <p:ph type="sldNum" sz="quarter" idx="12"/>
          </p:nvPr>
        </p:nvSpPr>
        <p:spPr/>
        <p:txBody>
          <a:bodyPr/>
          <a:lstStyle/>
          <a:p>
            <a:fld id="{CD7B7113-EBDE-9C4A-98B0-D519A70CB2E6}" type="slidenum">
              <a:rPr lang="en-US" smtClean="0">
                <a:latin typeface="Arial" pitchFamily="34" charset="0"/>
                <a:cs typeface="Arial" pitchFamily="34" charset="0"/>
              </a:rPr>
              <a:pPr/>
              <a:t>40</a:t>
            </a:fld>
            <a:endParaRPr lang="en-US" dirty="0">
              <a:latin typeface="Arial" pitchFamily="34" charset="0"/>
              <a:cs typeface="Arial" pitchFamily="34" charset="0"/>
            </a:endParaRPr>
          </a:p>
        </p:txBody>
      </p:sp>
      <p:sp>
        <p:nvSpPr>
          <p:cNvPr id="3" name="Title 2"/>
          <p:cNvSpPr>
            <a:spLocks noGrp="1"/>
          </p:cNvSpPr>
          <p:nvPr>
            <p:ph type="title" idx="4294967295"/>
          </p:nvPr>
        </p:nvSpPr>
        <p:spPr>
          <a:xfrm>
            <a:off x="3076575" y="1643061"/>
            <a:ext cx="5038726" cy="3262314"/>
          </a:xfrm>
        </p:spPr>
        <p:txBody>
          <a:bodyPr>
            <a:noAutofit/>
          </a:bodyPr>
          <a:lstStyle/>
          <a:p>
            <a:pPr algn="l"/>
            <a:r>
              <a:rPr lang="en-US" sz="2800" dirty="0" smtClean="0">
                <a:latin typeface="Arial" pitchFamily="34" charset="0"/>
                <a:cs typeface="Arial" pitchFamily="34" charset="0"/>
              </a:rPr>
              <a:t>Which </a:t>
            </a:r>
            <a:r>
              <a:rPr lang="en-US" sz="2800" dirty="0">
                <a:latin typeface="Arial" pitchFamily="34" charset="0"/>
                <a:cs typeface="Arial" pitchFamily="34" charset="0"/>
              </a:rPr>
              <a:t>is </a:t>
            </a:r>
            <a:r>
              <a:rPr lang="en-US" sz="2800" b="1" u="sng" dirty="0">
                <a:latin typeface="Arial" pitchFamily="34" charset="0"/>
                <a:cs typeface="Arial" pitchFamily="34" charset="0"/>
              </a:rPr>
              <a:t>not</a:t>
            </a:r>
            <a:r>
              <a:rPr lang="en-US" sz="2800" dirty="0">
                <a:latin typeface="Arial" pitchFamily="34" charset="0"/>
                <a:cs typeface="Arial" pitchFamily="34" charset="0"/>
              </a:rPr>
              <a:t> a CMS Partner to prevent and detect Fraud </a:t>
            </a:r>
            <a:r>
              <a:rPr lang="en-US" sz="2800" dirty="0" smtClean="0">
                <a:latin typeface="Arial" pitchFamily="34" charset="0"/>
                <a:cs typeface="Arial" pitchFamily="34" charset="0"/>
              </a:rPr>
              <a:t/>
            </a:r>
            <a:br>
              <a:rPr lang="en-US" sz="2800" dirty="0" smtClean="0">
                <a:latin typeface="Arial" pitchFamily="34" charset="0"/>
                <a:cs typeface="Arial" pitchFamily="34" charset="0"/>
              </a:rPr>
            </a:br>
            <a:r>
              <a:rPr lang="en-US" sz="2800" dirty="0" smtClean="0">
                <a:latin typeface="Arial" pitchFamily="34" charset="0"/>
                <a:cs typeface="Arial" pitchFamily="34" charset="0"/>
              </a:rPr>
              <a:t>and Abuse</a:t>
            </a:r>
            <a:r>
              <a:rPr lang="en-US" sz="2800" dirty="0">
                <a:latin typeface="Arial" pitchFamily="34" charset="0"/>
                <a:cs typeface="Arial" pitchFamily="34" charset="0"/>
              </a:rPr>
              <a:t>? </a:t>
            </a:r>
            <a:br>
              <a:rPr lang="en-US" sz="2800" dirty="0">
                <a:latin typeface="Arial" pitchFamily="34" charset="0"/>
                <a:cs typeface="Arial" pitchFamily="34" charset="0"/>
              </a:rPr>
            </a:br>
            <a:r>
              <a:rPr lang="en-US" sz="2800" dirty="0">
                <a:solidFill>
                  <a:srgbClr val="000000"/>
                </a:solidFill>
                <a:latin typeface="Arial" pitchFamily="34" charset="0"/>
                <a:ea typeface="+mn-ea"/>
                <a:cs typeface="Arial" pitchFamily="34" charset="0"/>
              </a:rPr>
              <a:t/>
            </a:r>
            <a:br>
              <a:rPr lang="en-US" sz="2800" dirty="0">
                <a:solidFill>
                  <a:srgbClr val="000000"/>
                </a:solidFill>
                <a:latin typeface="Arial" pitchFamily="34" charset="0"/>
                <a:ea typeface="+mn-ea"/>
                <a:cs typeface="Arial" pitchFamily="34" charset="0"/>
              </a:rPr>
            </a:br>
            <a:r>
              <a:rPr lang="en-US" sz="2800" dirty="0" smtClean="0">
                <a:solidFill>
                  <a:srgbClr val="000000"/>
                </a:solidFill>
                <a:latin typeface="Arial" pitchFamily="34" charset="0"/>
                <a:ea typeface="+mn-ea"/>
                <a:cs typeface="Arial" pitchFamily="34" charset="0"/>
              </a:rPr>
              <a:t>1. </a:t>
            </a:r>
            <a:r>
              <a:rPr lang="en-US" sz="2800" kern="1200" dirty="0" smtClean="0">
                <a:solidFill>
                  <a:srgbClr val="000000"/>
                </a:solidFill>
                <a:effectLst/>
                <a:latin typeface="Arial" pitchFamily="34" charset="0"/>
                <a:ea typeface="+mn-ea"/>
                <a:cs typeface="Arial" pitchFamily="34" charset="0"/>
              </a:rPr>
              <a:t>MEDIC</a:t>
            </a:r>
            <a:endParaRPr lang="en-US" sz="2800" dirty="0" smtClean="0">
              <a:effectLst/>
              <a:latin typeface="Arial" pitchFamily="34" charset="0"/>
              <a:cs typeface="Arial" pitchFamily="34" charset="0"/>
            </a:endParaRPr>
          </a:p>
          <a:p>
            <a:pPr algn="l" rtl="0" eaLnBrk="1" latinLnBrk="0" hangingPunct="1"/>
            <a:r>
              <a:rPr lang="en-US" sz="2800" kern="1200" dirty="0" smtClean="0">
                <a:solidFill>
                  <a:srgbClr val="000000"/>
                </a:solidFill>
                <a:effectLst/>
                <a:latin typeface="Arial" pitchFamily="34" charset="0"/>
                <a:ea typeface="+mn-ea"/>
                <a:cs typeface="Arial" pitchFamily="34" charset="0"/>
              </a:rPr>
              <a:t>2. OIG</a:t>
            </a:r>
            <a:endParaRPr lang="en-US" sz="2800" dirty="0" smtClean="0">
              <a:effectLst/>
              <a:latin typeface="Arial" pitchFamily="34" charset="0"/>
              <a:cs typeface="Arial" pitchFamily="34" charset="0"/>
            </a:endParaRPr>
          </a:p>
          <a:p>
            <a:pPr algn="l" rtl="0" eaLnBrk="1" latinLnBrk="0" hangingPunct="1"/>
            <a:r>
              <a:rPr lang="en-US" sz="2800" kern="1200" dirty="0" smtClean="0">
                <a:solidFill>
                  <a:srgbClr val="000000"/>
                </a:solidFill>
                <a:effectLst/>
                <a:latin typeface="Arial" pitchFamily="34" charset="0"/>
                <a:ea typeface="+mn-ea"/>
                <a:cs typeface="Arial" pitchFamily="34" charset="0"/>
              </a:rPr>
              <a:t>3. SMP</a:t>
            </a:r>
            <a:endParaRPr lang="en-US" sz="2800" dirty="0" smtClean="0">
              <a:effectLst/>
              <a:latin typeface="Arial" pitchFamily="34" charset="0"/>
              <a:cs typeface="Arial" pitchFamily="34" charset="0"/>
            </a:endParaRPr>
          </a:p>
          <a:p>
            <a:pPr algn="l" rtl="0" eaLnBrk="1" latinLnBrk="0" hangingPunct="1"/>
            <a:r>
              <a:rPr lang="en-US" sz="2800" kern="1200" dirty="0" smtClean="0">
                <a:solidFill>
                  <a:srgbClr val="000000"/>
                </a:solidFill>
                <a:effectLst/>
                <a:latin typeface="Arial" pitchFamily="34" charset="0"/>
                <a:ea typeface="+mn-ea"/>
                <a:cs typeface="Arial" pitchFamily="34" charset="0"/>
              </a:rPr>
              <a:t>4. CRIME</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xmlns="" val="54315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Dragne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3008313"/>
            <a:ext cx="8229600" cy="1143000"/>
          </a:xfrm>
        </p:spPr>
        <p:txBody>
          <a:bodyPr/>
          <a:lstStyle/>
          <a:p>
            <a:pPr rtl="0" eaLnBrk="1" latinLnBrk="0" hangingPunct="1"/>
            <a:r>
              <a:rPr lang="en-US" sz="4400" b="1" kern="1200" dirty="0" smtClean="0">
                <a:ln w="10541" cap="flat" cmpd="sng" algn="ctr">
                  <a:solidFill>
                    <a:srgbClr val="4579B8"/>
                  </a:solidFill>
                  <a:prstDash val="solid"/>
                  <a:round/>
                </a:ln>
                <a:solidFill>
                  <a:srgbClr val="2E2D8D"/>
                </a:solidFill>
                <a:effectLst/>
                <a:latin typeface="Arial"/>
                <a:ea typeface="+mn-ea"/>
                <a:cs typeface="Arial"/>
              </a:rPr>
              <a:t>Half Time Team Results</a:t>
            </a:r>
            <a:endParaRPr lang="en-US" dirty="0" smtClean="0">
              <a:effectLst/>
            </a:endParaRP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7"/>
          <p:cNvSpPr>
            <a:spLocks noGrp="1"/>
          </p:cNvSpPr>
          <p:nvPr>
            <p:ph type="sldNum" sz="quarter" idx="12"/>
          </p:nvPr>
        </p:nvSpPr>
        <p:spPr/>
        <p:txBody>
          <a:bodyPr/>
          <a:lstStyle/>
          <a:p>
            <a:fld id="{CD7B7113-EBDE-9C4A-98B0-D519A70CB2E6}" type="slidenum">
              <a:rPr lang="en-US" smtClean="0">
                <a:latin typeface="Arial" pitchFamily="34" charset="0"/>
                <a:cs typeface="Arial" pitchFamily="34" charset="0"/>
              </a:rPr>
              <a:pPr/>
              <a:t>42</a:t>
            </a:fld>
            <a:endParaRPr lang="en-US" dirty="0">
              <a:latin typeface="Arial" pitchFamily="34" charset="0"/>
              <a:cs typeface="Arial" pitchFamily="34" charset="0"/>
            </a:endParaRPr>
          </a:p>
        </p:txBody>
      </p:sp>
      <p:pic>
        <p:nvPicPr>
          <p:cNvPr id="9" name="Picture 2" descr="Image of a magnifying glass."/>
          <p:cNvPicPr>
            <a:picLocks noGrp="1" noChangeAspect="1" noChangeArrowheads="1"/>
          </p:cNvPicPr>
          <p:nvPr>
            <p:ph idx="4294967295"/>
          </p:nvPr>
        </p:nvPicPr>
        <p:blipFill>
          <a:blip r:embed="rId3" cstate="print"/>
          <a:srcRect/>
          <a:stretch>
            <a:fillRect/>
          </a:stretch>
        </p:blipFill>
        <p:spPr bwMode="auto">
          <a:xfrm>
            <a:off x="3448050" y="2217738"/>
            <a:ext cx="4070350" cy="305435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z="215900" contourW="44450" prstMaterial="matte">
            <a:bevelT w="63500" h="63500" prst="artDeco"/>
            <a:contourClr>
              <a:srgbClr val="FFFFFF"/>
            </a:contourClr>
          </a:sp3d>
        </p:spPr>
      </p:pic>
      <p:sp>
        <p:nvSpPr>
          <p:cNvPr id="10" name="TextBox 9"/>
          <p:cNvSpPr txBox="1"/>
          <p:nvPr/>
        </p:nvSpPr>
        <p:spPr>
          <a:xfrm>
            <a:off x="5105400" y="3136900"/>
            <a:ext cx="2933700" cy="523220"/>
          </a:xfrm>
          <a:prstGeom prst="rect">
            <a:avLst/>
          </a:prstGeom>
          <a:noFill/>
        </p:spPr>
        <p:txBody>
          <a:bodyPr wrap="square" rtlCol="0">
            <a:spAutoFit/>
          </a:bodyPr>
          <a:lstStyle/>
          <a:p>
            <a:r>
              <a:rPr lang="en-US" sz="2800" b="1" dirty="0" smtClean="0">
                <a:solidFill>
                  <a:srgbClr val="FF0000"/>
                </a:solidFill>
                <a:latin typeface="Arial" pitchFamily="34" charset="0"/>
                <a:cs typeface="Arial" pitchFamily="34" charset="0"/>
              </a:rPr>
              <a:t>DETECTION</a:t>
            </a:r>
            <a:endParaRPr lang="en-US" sz="2800" b="1" dirty="0">
              <a:solidFill>
                <a:srgbClr val="FF0000"/>
              </a:solidFill>
              <a:latin typeface="Arial" pitchFamily="34" charset="0"/>
              <a:cs typeface="Arial" pitchFamily="34" charset="0"/>
            </a:endParaRPr>
          </a:p>
        </p:txBody>
      </p:sp>
      <p:sp>
        <p:nvSpPr>
          <p:cNvPr id="3" name="Title 2"/>
          <p:cNvSpPr>
            <a:spLocks noGrp="1"/>
          </p:cNvSpPr>
          <p:nvPr>
            <p:ph type="title"/>
          </p:nvPr>
        </p:nvSpPr>
        <p:spPr>
          <a:xfrm>
            <a:off x="457200" y="846138"/>
            <a:ext cx="8229600" cy="1143000"/>
          </a:xfrm>
        </p:spPr>
        <p:txBody>
          <a:bodyPr/>
          <a:lstStyle/>
          <a:p>
            <a:pPr rtl="0" eaLnBrk="1" latinLnBrk="0" hangingPunct="1"/>
            <a:r>
              <a:rPr lang="en-US" sz="3200" kern="1200" dirty="0" smtClean="0">
                <a:solidFill>
                  <a:srgbClr val="2E2D8D"/>
                </a:solidFill>
                <a:effectLst/>
                <a:latin typeface="Arial Black"/>
                <a:ea typeface="+mn-ea"/>
                <a:cs typeface="Arial Black"/>
              </a:rPr>
              <a:t>Medicare Fraud and Abuse</a:t>
            </a:r>
            <a:endParaRPr lang="en-US" dirty="0" smtClean="0">
              <a:effectLst/>
            </a:endParaRPr>
          </a:p>
          <a:p>
            <a:endParaRPr lang="en-US" dirty="0"/>
          </a:p>
        </p:txBody>
      </p:sp>
    </p:spTree>
    <p:extLst>
      <p:ext uri="{BB962C8B-B14F-4D97-AF65-F5344CB8AC3E}">
        <p14:creationId xmlns:p14="http://schemas.microsoft.com/office/powerpoint/2010/main" xmlns="" val="30358358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7"/>
          <p:cNvSpPr>
            <a:spLocks noGrp="1"/>
          </p:cNvSpPr>
          <p:nvPr>
            <p:ph type="sldNum" sz="quarter" idx="12"/>
          </p:nvPr>
        </p:nvSpPr>
        <p:spPr/>
        <p:txBody>
          <a:bodyPr/>
          <a:lstStyle/>
          <a:p>
            <a:fld id="{CD7B7113-EBDE-9C4A-98B0-D519A70CB2E6}" type="slidenum">
              <a:rPr lang="en-US" smtClean="0">
                <a:latin typeface="Arial" pitchFamily="34" charset="0"/>
                <a:cs typeface="Arial" pitchFamily="34" charset="0"/>
              </a:rPr>
              <a:pPr/>
              <a:t>43</a:t>
            </a:fld>
            <a:endParaRPr lang="en-US" dirty="0">
              <a:latin typeface="Arial" pitchFamily="34" charset="0"/>
              <a:cs typeface="Arial" pitchFamily="34" charset="0"/>
            </a:endParaRPr>
          </a:p>
        </p:txBody>
      </p:sp>
      <p:sp>
        <p:nvSpPr>
          <p:cNvPr id="3" name="Title 2"/>
          <p:cNvSpPr>
            <a:spLocks noGrp="1"/>
          </p:cNvSpPr>
          <p:nvPr>
            <p:ph type="title"/>
          </p:nvPr>
        </p:nvSpPr>
        <p:spPr>
          <a:xfrm>
            <a:off x="276224" y="2332038"/>
            <a:ext cx="8524875" cy="1143000"/>
          </a:xfrm>
        </p:spPr>
        <p:txBody>
          <a:bodyPr>
            <a:normAutofit fontScale="90000"/>
          </a:bodyPr>
          <a:lstStyle/>
          <a:p>
            <a:pPr marL="2286000" lvl="0" algn="l"/>
            <a:r>
              <a:rPr lang="en-US" sz="3600" dirty="0">
                <a:solidFill>
                  <a:srgbClr val="2E2D8D"/>
                </a:solidFill>
                <a:latin typeface="Arial Black"/>
                <a:cs typeface="Arial Black"/>
              </a:rPr>
              <a:t>The Role of Data</a:t>
            </a:r>
            <a:r>
              <a:rPr lang="en-US" sz="2800" dirty="0">
                <a:solidFill>
                  <a:srgbClr val="2E2D8D"/>
                </a:solidFill>
                <a:latin typeface="Arial Black"/>
                <a:cs typeface="Arial Black"/>
              </a:rPr>
              <a:t/>
            </a:r>
            <a:br>
              <a:rPr lang="en-US" sz="2800" dirty="0">
                <a:solidFill>
                  <a:srgbClr val="2E2D8D"/>
                </a:solidFill>
                <a:latin typeface="Arial Black"/>
                <a:cs typeface="Arial Black"/>
              </a:rPr>
            </a:br>
            <a:r>
              <a:rPr lang="en-US" sz="2800" dirty="0">
                <a:solidFill>
                  <a:srgbClr val="000000"/>
                </a:solidFill>
                <a:latin typeface="Arial"/>
                <a:ea typeface="+mn-ea"/>
                <a:cs typeface="Arial"/>
              </a:rPr>
              <a:t/>
            </a:r>
            <a:br>
              <a:rPr lang="en-US" sz="2800" dirty="0">
                <a:solidFill>
                  <a:srgbClr val="000000"/>
                </a:solidFill>
                <a:latin typeface="Arial"/>
                <a:ea typeface="+mn-ea"/>
                <a:cs typeface="Arial"/>
              </a:rPr>
            </a:br>
            <a:r>
              <a:rPr lang="en-US" sz="3100" kern="1200" dirty="0" smtClean="0">
                <a:solidFill>
                  <a:srgbClr val="000000"/>
                </a:solidFill>
                <a:effectLst/>
                <a:latin typeface="Arial" pitchFamily="34" charset="0"/>
                <a:ea typeface="+mn-ea"/>
                <a:cs typeface="Arial" pitchFamily="34" charset="0"/>
              </a:rPr>
              <a:t>Target high-risk areas</a:t>
            </a:r>
            <a:endParaRPr lang="en-US" sz="3100" dirty="0" smtClean="0">
              <a:effectLst/>
              <a:latin typeface="Arial" pitchFamily="34" charset="0"/>
              <a:cs typeface="Arial" pitchFamily="34" charset="0"/>
            </a:endParaRPr>
          </a:p>
          <a:p>
            <a:pPr marL="2743200" indent="-457200" algn="l" rtl="0" eaLnBrk="1" latinLnBrk="0" hangingPunct="1">
              <a:buFont typeface="Arial" pitchFamily="34" charset="0"/>
              <a:buChar char="•"/>
            </a:pPr>
            <a:r>
              <a:rPr lang="en-US" sz="3100" kern="1200" dirty="0" smtClean="0">
                <a:solidFill>
                  <a:srgbClr val="000000"/>
                </a:solidFill>
                <a:effectLst/>
                <a:latin typeface="Arial" pitchFamily="34" charset="0"/>
                <a:ea typeface="+mn-ea"/>
                <a:cs typeface="Arial" pitchFamily="34" charset="0"/>
              </a:rPr>
              <a:t>Services, geographic locations, and/or provider types</a:t>
            </a:r>
            <a:endParaRPr lang="en-US" sz="3100" dirty="0" smtClean="0">
              <a:effectLst/>
              <a:latin typeface="Arial" pitchFamily="34" charset="0"/>
              <a:cs typeface="Arial" pitchFamily="34" charset="0"/>
            </a:endParaRPr>
          </a:p>
          <a:p>
            <a:pPr marL="2743200" indent="-457200" algn="l" rtl="0" eaLnBrk="1" latinLnBrk="0" hangingPunct="1">
              <a:buFont typeface="Arial" pitchFamily="34" charset="0"/>
              <a:buChar char="•"/>
            </a:pPr>
            <a:r>
              <a:rPr lang="en-US" sz="3100" kern="1200" dirty="0" smtClean="0">
                <a:solidFill>
                  <a:srgbClr val="000000"/>
                </a:solidFill>
                <a:effectLst/>
                <a:latin typeface="Arial" pitchFamily="34" charset="0"/>
                <a:ea typeface="+mn-ea"/>
                <a:cs typeface="Arial" pitchFamily="34" charset="0"/>
              </a:rPr>
              <a:t>Outlier providers that bill differently in a statistically significant way</a:t>
            </a:r>
            <a:endParaRPr lang="en-US" sz="3100" dirty="0" smtClean="0">
              <a:effectLst/>
              <a:latin typeface="Arial" pitchFamily="34" charset="0"/>
              <a:cs typeface="Arial" pitchFamily="34" charset="0"/>
            </a:endParaRPr>
          </a:p>
          <a:p>
            <a:pPr marL="2286000" algn="l" rtl="0" eaLnBrk="1" latinLnBrk="0" hangingPunct="1"/>
            <a:r>
              <a:rPr lang="en-US" sz="3100" kern="1200" dirty="0" smtClean="0">
                <a:solidFill>
                  <a:srgbClr val="000000"/>
                </a:solidFill>
                <a:effectLst/>
                <a:latin typeface="Arial" pitchFamily="34" charset="0"/>
                <a:ea typeface="+mn-ea"/>
                <a:cs typeface="Arial" pitchFamily="34" charset="0"/>
              </a:rPr>
              <a:t>Integrated Data Repository (IDR) </a:t>
            </a:r>
            <a:endParaRPr lang="en-US" sz="3100" dirty="0" smtClean="0">
              <a:effectLst/>
              <a:latin typeface="Arial" pitchFamily="34" charset="0"/>
              <a:cs typeface="Arial" pitchFamily="34" charset="0"/>
            </a:endParaRPr>
          </a:p>
          <a:p>
            <a:endParaRPr lang="en-US" dirty="0"/>
          </a:p>
        </p:txBody>
      </p:sp>
    </p:spTree>
    <p:extLst>
      <p:ext uri="{BB962C8B-B14F-4D97-AF65-F5344CB8AC3E}">
        <p14:creationId xmlns:p14="http://schemas.microsoft.com/office/powerpoint/2010/main" xmlns="" val="36316552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7"/>
          <p:cNvSpPr>
            <a:spLocks noGrp="1"/>
          </p:cNvSpPr>
          <p:nvPr>
            <p:ph type="sldNum" sz="quarter" idx="12"/>
          </p:nvPr>
        </p:nvSpPr>
        <p:spPr>
          <a:xfrm>
            <a:off x="6553200" y="6356350"/>
            <a:ext cx="2133600" cy="365125"/>
          </a:xfrm>
        </p:spPr>
        <p:txBody>
          <a:bodyPr/>
          <a:lstStyle/>
          <a:p>
            <a:fld id="{CD7B7113-EBDE-9C4A-98B0-D519A70CB2E6}" type="slidenum">
              <a:rPr lang="en-US" smtClean="0">
                <a:latin typeface="Arial" pitchFamily="34" charset="0"/>
                <a:cs typeface="Arial" pitchFamily="34" charset="0"/>
              </a:rPr>
              <a:pPr/>
              <a:t>44</a:t>
            </a:fld>
            <a:endParaRPr lang="en-US" dirty="0">
              <a:latin typeface="Arial" pitchFamily="34" charset="0"/>
              <a:cs typeface="Arial" pitchFamily="34" charset="0"/>
            </a:endParaRPr>
          </a:p>
        </p:txBody>
      </p:sp>
      <p:sp>
        <p:nvSpPr>
          <p:cNvPr id="2" name="Title 1"/>
          <p:cNvSpPr>
            <a:spLocks noGrp="1"/>
          </p:cNvSpPr>
          <p:nvPr>
            <p:ph type="title"/>
          </p:nvPr>
        </p:nvSpPr>
        <p:spPr>
          <a:xfrm>
            <a:off x="457200" y="2351088"/>
            <a:ext cx="8229600" cy="1143000"/>
          </a:xfrm>
        </p:spPr>
        <p:txBody>
          <a:bodyPr>
            <a:normAutofit fontScale="90000"/>
          </a:bodyPr>
          <a:lstStyle/>
          <a:p>
            <a:pPr lvl="0" algn="l"/>
            <a:r>
              <a:rPr lang="en-US" sz="3600" dirty="0" smtClean="0">
                <a:solidFill>
                  <a:srgbClr val="2E2D8D"/>
                </a:solidFill>
                <a:latin typeface="Arial Black"/>
                <a:cs typeface="Arial Black"/>
              </a:rPr>
              <a:t>           Claim-Reviewing </a:t>
            </a:r>
            <a:r>
              <a:rPr lang="en-US" sz="3600" dirty="0">
                <a:solidFill>
                  <a:srgbClr val="2E2D8D"/>
                </a:solidFill>
                <a:latin typeface="Arial Black"/>
                <a:cs typeface="Arial Black"/>
              </a:rPr>
              <a:t>Entities</a:t>
            </a:r>
            <a:r>
              <a:rPr lang="en-US" sz="2800" dirty="0">
                <a:solidFill>
                  <a:srgbClr val="00B050"/>
                </a:solidFill>
                <a:latin typeface="Arial Black"/>
                <a:cs typeface="Arial Black"/>
              </a:rPr>
              <a:t/>
            </a:r>
            <a:br>
              <a:rPr lang="en-US" sz="2800" dirty="0">
                <a:solidFill>
                  <a:srgbClr val="00B050"/>
                </a:solidFill>
                <a:latin typeface="Arial Black"/>
                <a:cs typeface="Arial Black"/>
              </a:rPr>
            </a:br>
            <a:r>
              <a:rPr lang="en-US" sz="2800" kern="1200" dirty="0" smtClean="0">
                <a:solidFill>
                  <a:srgbClr val="000000"/>
                </a:solidFill>
                <a:effectLst/>
                <a:latin typeface="Arial"/>
                <a:ea typeface="+mn-ea"/>
                <a:cs typeface="Arial"/>
              </a:rPr>
              <a:t/>
            </a:r>
            <a:br>
              <a:rPr lang="en-US" sz="2800" kern="1200" dirty="0" smtClean="0">
                <a:solidFill>
                  <a:srgbClr val="000000"/>
                </a:solidFill>
                <a:effectLst/>
                <a:latin typeface="Arial"/>
                <a:ea typeface="+mn-ea"/>
                <a:cs typeface="Arial"/>
              </a:rPr>
            </a:br>
            <a:r>
              <a:rPr lang="en-US" sz="3100" kern="1200" dirty="0" smtClean="0">
                <a:solidFill>
                  <a:srgbClr val="000000"/>
                </a:solidFill>
                <a:effectLst/>
                <a:latin typeface="Arial" pitchFamily="34" charset="0"/>
                <a:ea typeface="+mn-ea"/>
                <a:cs typeface="Arial" pitchFamily="34" charset="0"/>
              </a:rPr>
              <a:t>Conduct prepayment and/or postpayment review:</a:t>
            </a:r>
            <a:endParaRPr lang="en-US" sz="3100" dirty="0" smtClean="0">
              <a:effectLst/>
              <a:latin typeface="Arial" pitchFamily="34" charset="0"/>
              <a:cs typeface="Arial" pitchFamily="34" charset="0"/>
            </a:endParaRPr>
          </a:p>
          <a:p>
            <a:pPr marL="914400" algn="l" rtl="0" eaLnBrk="1" latinLnBrk="0" hangingPunct="1"/>
            <a:r>
              <a:rPr lang="en-US" sz="3100" kern="1200" dirty="0" smtClean="0">
                <a:solidFill>
                  <a:srgbClr val="000000"/>
                </a:solidFill>
                <a:effectLst/>
                <a:latin typeface="Arial" pitchFamily="34" charset="0"/>
                <a:ea typeface="+mn-ea"/>
                <a:cs typeface="Arial" pitchFamily="34" charset="0"/>
              </a:rPr>
              <a:t>Medicare Carriers, FIs, MACs, MA Plans and PDPs</a:t>
            </a:r>
            <a:br>
              <a:rPr lang="en-US" sz="3100" kern="1200" dirty="0" smtClean="0">
                <a:solidFill>
                  <a:srgbClr val="000000"/>
                </a:solidFill>
                <a:effectLst/>
                <a:latin typeface="Arial" pitchFamily="34" charset="0"/>
                <a:ea typeface="+mn-ea"/>
                <a:cs typeface="Arial" pitchFamily="34" charset="0"/>
              </a:rPr>
            </a:br>
            <a:endParaRPr lang="en-US" sz="600" dirty="0" smtClean="0">
              <a:effectLst/>
              <a:latin typeface="Arial" pitchFamily="34" charset="0"/>
              <a:cs typeface="Arial" pitchFamily="34" charset="0"/>
            </a:endParaRPr>
          </a:p>
          <a:p>
            <a:pPr marL="914400" algn="l" rtl="0" eaLnBrk="1" latinLnBrk="0" hangingPunct="1"/>
            <a:r>
              <a:rPr lang="en-US" sz="3100" kern="1200" dirty="0" smtClean="0">
                <a:solidFill>
                  <a:srgbClr val="000000"/>
                </a:solidFill>
                <a:effectLst/>
                <a:latin typeface="Arial" pitchFamily="34" charset="0"/>
                <a:ea typeface="+mn-ea"/>
                <a:cs typeface="Arial" pitchFamily="34" charset="0"/>
              </a:rPr>
              <a:t>CERT Contractors</a:t>
            </a:r>
            <a:br>
              <a:rPr lang="en-US" sz="3100" kern="1200" dirty="0" smtClean="0">
                <a:solidFill>
                  <a:srgbClr val="000000"/>
                </a:solidFill>
                <a:effectLst/>
                <a:latin typeface="Arial" pitchFamily="34" charset="0"/>
                <a:ea typeface="+mn-ea"/>
                <a:cs typeface="Arial" pitchFamily="34" charset="0"/>
              </a:rPr>
            </a:br>
            <a:endParaRPr lang="en-US" sz="600" dirty="0" smtClean="0">
              <a:effectLst/>
              <a:latin typeface="Arial" pitchFamily="34" charset="0"/>
              <a:cs typeface="Arial" pitchFamily="34" charset="0"/>
            </a:endParaRPr>
          </a:p>
          <a:p>
            <a:pPr marL="914400" algn="l" rtl="0" eaLnBrk="1" latinLnBrk="0" hangingPunct="1"/>
            <a:r>
              <a:rPr lang="en-US" sz="3100" kern="1200" dirty="0" smtClean="0">
                <a:solidFill>
                  <a:srgbClr val="000000"/>
                </a:solidFill>
                <a:effectLst/>
                <a:latin typeface="Arial" pitchFamily="34" charset="0"/>
                <a:ea typeface="+mn-ea"/>
                <a:cs typeface="Arial" pitchFamily="34" charset="0"/>
              </a:rPr>
              <a:t>Recovery Audit Program Recovery Auditors</a:t>
            </a:r>
            <a:br>
              <a:rPr lang="en-US" sz="3100" kern="1200" dirty="0" smtClean="0">
                <a:solidFill>
                  <a:srgbClr val="000000"/>
                </a:solidFill>
                <a:effectLst/>
                <a:latin typeface="Arial" pitchFamily="34" charset="0"/>
                <a:ea typeface="+mn-ea"/>
                <a:cs typeface="Arial" pitchFamily="34" charset="0"/>
              </a:rPr>
            </a:br>
            <a:endParaRPr lang="en-US" sz="600" dirty="0" smtClean="0">
              <a:effectLst/>
              <a:latin typeface="Arial" pitchFamily="34" charset="0"/>
              <a:cs typeface="Arial" pitchFamily="34" charset="0"/>
            </a:endParaRPr>
          </a:p>
          <a:p>
            <a:pPr marL="914400" algn="l" rtl="0" eaLnBrk="1" latinLnBrk="0" hangingPunct="1"/>
            <a:r>
              <a:rPr lang="en-US" sz="3100" kern="1200" dirty="0" smtClean="0">
                <a:solidFill>
                  <a:srgbClr val="000000"/>
                </a:solidFill>
                <a:effectLst/>
                <a:latin typeface="Arial" pitchFamily="34" charset="0"/>
                <a:ea typeface="+mn-ea"/>
                <a:cs typeface="Arial" pitchFamily="34" charset="0"/>
              </a:rPr>
              <a:t>PSCs/ZPICs/MEDICs</a:t>
            </a:r>
            <a:endParaRPr lang="en-US" sz="3100" dirty="0" smtClean="0">
              <a:effectLst/>
              <a:latin typeface="Arial" pitchFamily="34" charset="0"/>
              <a:cs typeface="Arial" pitchFamily="34" charset="0"/>
            </a:endParaRPr>
          </a:p>
          <a:p>
            <a:endParaRPr lang="en-US" dirty="0"/>
          </a:p>
        </p:txBody>
      </p:sp>
    </p:spTree>
    <p:extLst>
      <p:ext uri="{BB962C8B-B14F-4D97-AF65-F5344CB8AC3E}">
        <p14:creationId xmlns:p14="http://schemas.microsoft.com/office/powerpoint/2010/main" xmlns="" val="8226656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2"/>
          </p:nvPr>
        </p:nvSpPr>
        <p:spPr>
          <a:xfrm>
            <a:off x="6553200" y="6356350"/>
            <a:ext cx="2133600" cy="365125"/>
          </a:xfrm>
        </p:spPr>
        <p:txBody>
          <a:bodyPr/>
          <a:lstStyle/>
          <a:p>
            <a:fld id="{CD7B7113-EBDE-9C4A-98B0-D519A70CB2E6}" type="slidenum">
              <a:rPr lang="en-US" smtClean="0">
                <a:latin typeface="Arial" pitchFamily="34" charset="0"/>
                <a:cs typeface="Arial" pitchFamily="34" charset="0"/>
              </a:rPr>
              <a:pPr/>
              <a:t>45</a:t>
            </a:fld>
            <a:endParaRPr lang="en-US" dirty="0">
              <a:latin typeface="Arial" pitchFamily="34" charset="0"/>
              <a:cs typeface="Arial" pitchFamily="34" charset="0"/>
            </a:endParaRPr>
          </a:p>
        </p:txBody>
      </p:sp>
      <p:sp>
        <p:nvSpPr>
          <p:cNvPr id="2" name="Title 1"/>
          <p:cNvSpPr>
            <a:spLocks noGrp="1"/>
          </p:cNvSpPr>
          <p:nvPr>
            <p:ph type="title"/>
          </p:nvPr>
        </p:nvSpPr>
        <p:spPr>
          <a:xfrm>
            <a:off x="361949" y="2760663"/>
            <a:ext cx="8686801" cy="1143000"/>
          </a:xfrm>
        </p:spPr>
        <p:txBody>
          <a:bodyPr>
            <a:normAutofit fontScale="90000"/>
          </a:bodyPr>
          <a:lstStyle/>
          <a:p>
            <a:pPr lvl="0" algn="l"/>
            <a:r>
              <a:rPr lang="en-US" sz="3600" dirty="0" smtClean="0">
                <a:solidFill>
                  <a:srgbClr val="2E2D8D"/>
                </a:solidFill>
                <a:latin typeface="Arial Black"/>
                <a:cs typeface="Arial Black"/>
              </a:rPr>
              <a:t>      Medical </a:t>
            </a:r>
            <a:r>
              <a:rPr lang="en-US" sz="3600" dirty="0">
                <a:solidFill>
                  <a:srgbClr val="2E2D8D"/>
                </a:solidFill>
                <a:latin typeface="Arial Black"/>
                <a:cs typeface="Arial Black"/>
              </a:rPr>
              <a:t>Review (MR) Program</a:t>
            </a:r>
            <a:r>
              <a:rPr lang="en-US" sz="2800" dirty="0">
                <a:solidFill>
                  <a:srgbClr val="2E2D8D"/>
                </a:solidFill>
                <a:latin typeface="Arial Black"/>
                <a:cs typeface="Arial Black"/>
              </a:rPr>
              <a:t/>
            </a:r>
            <a:br>
              <a:rPr lang="en-US" sz="2800" dirty="0">
                <a:solidFill>
                  <a:srgbClr val="2E2D8D"/>
                </a:solidFill>
                <a:latin typeface="Arial Black"/>
                <a:cs typeface="Arial Black"/>
              </a:rPr>
            </a:br>
            <a:r>
              <a:rPr lang="en-US" sz="3100" b="1" kern="1200" dirty="0" smtClean="0">
                <a:solidFill>
                  <a:srgbClr val="000000"/>
                </a:solidFill>
                <a:effectLst/>
                <a:latin typeface="Arial" pitchFamily="34" charset="0"/>
                <a:ea typeface="+mn-ea"/>
                <a:cs typeface="Arial" pitchFamily="34" charset="0"/>
              </a:rPr>
              <a:t/>
            </a:r>
            <a:br>
              <a:rPr lang="en-US" sz="3100" b="1" kern="1200" dirty="0" smtClean="0">
                <a:solidFill>
                  <a:srgbClr val="000000"/>
                </a:solidFill>
                <a:effectLst/>
                <a:latin typeface="Arial" pitchFamily="34" charset="0"/>
                <a:ea typeface="+mn-ea"/>
                <a:cs typeface="Arial" pitchFamily="34" charset="0"/>
              </a:rPr>
            </a:br>
            <a:r>
              <a:rPr lang="en-US" sz="3100" b="1" kern="1200" dirty="0" smtClean="0">
                <a:solidFill>
                  <a:srgbClr val="000000"/>
                </a:solidFill>
                <a:effectLst/>
                <a:latin typeface="Arial" pitchFamily="34" charset="0"/>
                <a:ea typeface="+mn-ea"/>
                <a:cs typeface="Arial" pitchFamily="34" charset="0"/>
              </a:rPr>
              <a:t>Goal</a:t>
            </a:r>
            <a:r>
              <a:rPr lang="en-US" sz="3100" kern="1200" dirty="0" smtClean="0">
                <a:solidFill>
                  <a:srgbClr val="000000"/>
                </a:solidFill>
                <a:effectLst/>
                <a:latin typeface="Arial" pitchFamily="34" charset="0"/>
                <a:ea typeface="+mn-ea"/>
                <a:cs typeface="Arial" pitchFamily="34" charset="0"/>
              </a:rPr>
              <a:t>: </a:t>
            </a:r>
            <a:endParaRPr lang="en-US" sz="3100" dirty="0" smtClean="0">
              <a:effectLst/>
              <a:latin typeface="Arial" pitchFamily="34" charset="0"/>
              <a:cs typeface="Arial" pitchFamily="34" charset="0"/>
            </a:endParaRPr>
          </a:p>
          <a:p>
            <a:pPr algn="l" rtl="0" eaLnBrk="1" latinLnBrk="0" hangingPunct="1"/>
            <a:r>
              <a:rPr lang="en-US" sz="3100" kern="1200" dirty="0" smtClean="0">
                <a:solidFill>
                  <a:srgbClr val="000000"/>
                </a:solidFill>
                <a:effectLst/>
                <a:latin typeface="Arial" pitchFamily="34" charset="0"/>
                <a:ea typeface="+mn-ea"/>
                <a:cs typeface="Arial" pitchFamily="34" charset="0"/>
              </a:rPr>
              <a:t>	Reduce payment errors by identifying and</a:t>
            </a:r>
            <a:endParaRPr lang="en-US" sz="3100" dirty="0" smtClean="0">
              <a:effectLst/>
              <a:latin typeface="Arial" pitchFamily="34" charset="0"/>
              <a:cs typeface="Arial" pitchFamily="34" charset="0"/>
            </a:endParaRPr>
          </a:p>
          <a:p>
            <a:pPr algn="l" rtl="0" eaLnBrk="1" latinLnBrk="0" hangingPunct="1"/>
            <a:r>
              <a:rPr lang="en-US" sz="3100" kern="1200" dirty="0" smtClean="0">
                <a:solidFill>
                  <a:srgbClr val="000000"/>
                </a:solidFill>
                <a:effectLst/>
                <a:latin typeface="Arial" pitchFamily="34" charset="0"/>
                <a:ea typeface="+mn-ea"/>
                <a:cs typeface="Arial" pitchFamily="34" charset="0"/>
              </a:rPr>
              <a:t>	addressing provider coverage and coding mistakes</a:t>
            </a:r>
            <a:endParaRPr lang="en-US" sz="3100" dirty="0" smtClean="0">
              <a:effectLst/>
              <a:latin typeface="Arial" pitchFamily="34" charset="0"/>
              <a:cs typeface="Arial" pitchFamily="34" charset="0"/>
            </a:endParaRPr>
          </a:p>
          <a:p>
            <a:pPr algn="l" rtl="0" eaLnBrk="1" latinLnBrk="0" hangingPunct="1"/>
            <a:r>
              <a:rPr lang="en-US" sz="3100" b="1" kern="1200" dirty="0" smtClean="0">
                <a:solidFill>
                  <a:srgbClr val="000000"/>
                </a:solidFill>
                <a:effectLst/>
                <a:latin typeface="Arial" pitchFamily="34" charset="0"/>
                <a:ea typeface="+mn-ea"/>
                <a:cs typeface="Arial" pitchFamily="34" charset="0"/>
              </a:rPr>
              <a:t>Who?</a:t>
            </a:r>
            <a:endParaRPr lang="en-US" sz="3100" dirty="0" smtClean="0">
              <a:effectLst/>
              <a:latin typeface="Arial" pitchFamily="34" charset="0"/>
              <a:cs typeface="Arial" pitchFamily="34" charset="0"/>
            </a:endParaRPr>
          </a:p>
          <a:p>
            <a:pPr algn="l" rtl="0" eaLnBrk="1" latinLnBrk="0" hangingPunct="1"/>
            <a:r>
              <a:rPr lang="en-US" sz="3100" kern="1200" dirty="0" smtClean="0">
                <a:solidFill>
                  <a:srgbClr val="000000"/>
                </a:solidFill>
                <a:effectLst/>
                <a:latin typeface="Arial" pitchFamily="34" charset="0"/>
                <a:ea typeface="+mn-ea"/>
                <a:cs typeface="Arial" pitchFamily="34" charset="0"/>
              </a:rPr>
              <a:t>	Medicare Carriers, FIs, and MACs</a:t>
            </a:r>
            <a:endParaRPr lang="en-US" sz="3100" dirty="0" smtClean="0">
              <a:effectLst/>
              <a:latin typeface="Arial" pitchFamily="34" charset="0"/>
              <a:cs typeface="Arial" pitchFamily="34" charset="0"/>
            </a:endParaRPr>
          </a:p>
          <a:p>
            <a:pPr algn="l" rtl="0" eaLnBrk="1" latinLnBrk="0" hangingPunct="1"/>
            <a:r>
              <a:rPr lang="en-US" sz="3100" kern="1200" dirty="0" smtClean="0">
                <a:solidFill>
                  <a:srgbClr val="000000"/>
                </a:solidFill>
                <a:effectLst/>
                <a:latin typeface="Arial" pitchFamily="34" charset="0"/>
                <a:ea typeface="+mn-ea"/>
                <a:cs typeface="Arial" pitchFamily="34" charset="0"/>
              </a:rPr>
              <a:t>	MA Plans and PDPs</a:t>
            </a:r>
            <a:endParaRPr lang="en-US" sz="3100" dirty="0" smtClean="0">
              <a:effectLst/>
              <a:latin typeface="Arial" pitchFamily="34" charset="0"/>
              <a:cs typeface="Arial" pitchFamily="34" charset="0"/>
            </a:endParaRPr>
          </a:p>
          <a:p>
            <a:pPr algn="l" rtl="0" eaLnBrk="1" latinLnBrk="0" hangingPunct="1"/>
            <a:r>
              <a:rPr lang="en-US" sz="3100" b="1" kern="1200" dirty="0" smtClean="0">
                <a:solidFill>
                  <a:srgbClr val="000000"/>
                </a:solidFill>
                <a:effectLst/>
                <a:latin typeface="Arial" pitchFamily="34" charset="0"/>
                <a:ea typeface="+mn-ea"/>
                <a:cs typeface="Arial" pitchFamily="34" charset="0"/>
              </a:rPr>
              <a:t>How?                                                      </a:t>
            </a:r>
            <a:endParaRPr lang="en-US" sz="3100" dirty="0" smtClean="0">
              <a:effectLst/>
              <a:latin typeface="Arial" pitchFamily="34" charset="0"/>
              <a:cs typeface="Arial" pitchFamily="34" charset="0"/>
            </a:endParaRPr>
          </a:p>
          <a:p>
            <a:pPr algn="l" rtl="0" eaLnBrk="1" latinLnBrk="0" hangingPunct="1"/>
            <a:r>
              <a:rPr lang="en-US" sz="3100" kern="1200" dirty="0" smtClean="0">
                <a:solidFill>
                  <a:srgbClr val="000000"/>
                </a:solidFill>
                <a:effectLst/>
                <a:latin typeface="Arial" pitchFamily="34" charset="0"/>
                <a:ea typeface="+mn-ea"/>
                <a:cs typeface="Arial" pitchFamily="34" charset="0"/>
              </a:rPr>
              <a:t>Pre and postpayment review</a:t>
            </a:r>
            <a:endParaRPr lang="en-US" sz="3100" dirty="0" smtClean="0">
              <a:effectLst/>
              <a:latin typeface="Arial" pitchFamily="34" charset="0"/>
              <a:cs typeface="Arial" pitchFamily="34" charset="0"/>
            </a:endParaRPr>
          </a:p>
          <a:p>
            <a:endParaRPr lang="en-US" dirty="0"/>
          </a:p>
        </p:txBody>
      </p:sp>
    </p:spTree>
    <p:extLst>
      <p:ext uri="{BB962C8B-B14F-4D97-AF65-F5344CB8AC3E}">
        <p14:creationId xmlns:p14="http://schemas.microsoft.com/office/powerpoint/2010/main" xmlns="" val="14195896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descr="Badge of the Office of the Inspector General"/>
          <p:cNvPicPr>
            <a:picLocks noChangeAspect="1" noChangeArrowheads="1"/>
          </p:cNvPicPr>
          <p:nvPr/>
        </p:nvPicPr>
        <p:blipFill>
          <a:blip r:embed="rId4" cstate="print"/>
          <a:srcRect/>
          <a:stretch>
            <a:fillRect/>
          </a:stretch>
        </p:blipFill>
        <p:spPr bwMode="auto">
          <a:xfrm>
            <a:off x="266700" y="1600200"/>
            <a:ext cx="2095500" cy="3629025"/>
          </a:xfrm>
          <a:prstGeom prst="rect">
            <a:avLst/>
          </a:prstGeom>
          <a:noFill/>
        </p:spPr>
      </p:pic>
      <p:sp>
        <p:nvSpPr>
          <p:cNvPr id="6" name="Slide Number Placeholder 7"/>
          <p:cNvSpPr>
            <a:spLocks noGrp="1"/>
          </p:cNvSpPr>
          <p:nvPr>
            <p:ph type="sldNum" sz="quarter" idx="12"/>
          </p:nvPr>
        </p:nvSpPr>
        <p:spPr/>
        <p:txBody>
          <a:bodyPr/>
          <a:lstStyle/>
          <a:p>
            <a:fld id="{CD7B7113-EBDE-9C4A-98B0-D519A70CB2E6}" type="slidenum">
              <a:rPr lang="en-US" smtClean="0">
                <a:latin typeface="Arial" pitchFamily="34" charset="0"/>
                <a:cs typeface="Arial" pitchFamily="34" charset="0"/>
              </a:rPr>
              <a:pPr/>
              <a:t>46</a:t>
            </a:fld>
            <a:endParaRPr lang="en-US" dirty="0">
              <a:latin typeface="Arial" pitchFamily="34" charset="0"/>
              <a:cs typeface="Arial" pitchFamily="34" charset="0"/>
            </a:endParaRPr>
          </a:p>
        </p:txBody>
      </p:sp>
      <p:sp>
        <p:nvSpPr>
          <p:cNvPr id="3" name="Title 2"/>
          <p:cNvSpPr>
            <a:spLocks noGrp="1"/>
          </p:cNvSpPr>
          <p:nvPr>
            <p:ph type="title" idx="4294967295"/>
          </p:nvPr>
        </p:nvSpPr>
        <p:spPr>
          <a:xfrm>
            <a:off x="3028947" y="1600200"/>
            <a:ext cx="6048378" cy="4630737"/>
          </a:xfrm>
        </p:spPr>
        <p:txBody>
          <a:bodyPr>
            <a:normAutofit fontScale="90000"/>
          </a:bodyPr>
          <a:lstStyle/>
          <a:p>
            <a:pPr algn="l"/>
            <a:r>
              <a:rPr lang="en-US" sz="3100" dirty="0">
                <a:latin typeface="Arial" pitchFamily="34" charset="0"/>
                <a:cs typeface="Arial" pitchFamily="34" charset="0"/>
              </a:rPr>
              <a:t>The acronym CERT in the Medicare Program stands for:</a:t>
            </a:r>
            <a:br>
              <a:rPr lang="en-US" sz="3100" dirty="0">
                <a:latin typeface="Arial" pitchFamily="34" charset="0"/>
                <a:cs typeface="Arial" pitchFamily="34" charset="0"/>
              </a:rPr>
            </a:br>
            <a:r>
              <a:rPr lang="en-US" sz="3100" kern="1200" dirty="0" smtClean="0">
                <a:solidFill>
                  <a:srgbClr val="000000"/>
                </a:solidFill>
                <a:effectLst/>
                <a:latin typeface="Arial" pitchFamily="34" charset="0"/>
                <a:ea typeface="+mn-ea"/>
                <a:cs typeface="Arial" pitchFamily="34" charset="0"/>
              </a:rPr>
              <a:t/>
            </a:r>
            <a:br>
              <a:rPr lang="en-US" sz="3100" kern="1200" dirty="0" smtClean="0">
                <a:solidFill>
                  <a:srgbClr val="000000"/>
                </a:solidFill>
                <a:effectLst/>
                <a:latin typeface="Arial" pitchFamily="34" charset="0"/>
                <a:ea typeface="+mn-ea"/>
                <a:cs typeface="Arial" pitchFamily="34" charset="0"/>
              </a:rPr>
            </a:br>
            <a:r>
              <a:rPr lang="en-US" sz="3100" dirty="0" smtClean="0">
                <a:solidFill>
                  <a:srgbClr val="000000"/>
                </a:solidFill>
                <a:latin typeface="Arial" pitchFamily="34" charset="0"/>
                <a:ea typeface="+mn-ea"/>
                <a:cs typeface="Arial" pitchFamily="34" charset="0"/>
              </a:rPr>
              <a:t>1. </a:t>
            </a:r>
            <a:r>
              <a:rPr lang="en-US" sz="3100" kern="1200" dirty="0" smtClean="0">
                <a:solidFill>
                  <a:srgbClr val="000000"/>
                </a:solidFill>
                <a:effectLst/>
                <a:latin typeface="Arial" pitchFamily="34" charset="0"/>
                <a:ea typeface="+mn-ea"/>
                <a:cs typeface="Arial" pitchFamily="34" charset="0"/>
              </a:rPr>
              <a:t>Certified Education &amp; </a:t>
            </a:r>
            <a:br>
              <a:rPr lang="en-US" sz="3100" kern="1200" dirty="0" smtClean="0">
                <a:solidFill>
                  <a:srgbClr val="000000"/>
                </a:solidFill>
                <a:effectLst/>
                <a:latin typeface="Arial" pitchFamily="34" charset="0"/>
                <a:ea typeface="+mn-ea"/>
                <a:cs typeface="Arial" pitchFamily="34" charset="0"/>
              </a:rPr>
            </a:br>
            <a:r>
              <a:rPr lang="en-US" sz="3100" dirty="0">
                <a:solidFill>
                  <a:srgbClr val="000000"/>
                </a:solidFill>
                <a:latin typeface="Arial" pitchFamily="34" charset="0"/>
                <a:ea typeface="+mn-ea"/>
                <a:cs typeface="Arial" pitchFamily="34" charset="0"/>
              </a:rPr>
              <a:t> </a:t>
            </a:r>
            <a:r>
              <a:rPr lang="en-US" sz="3100" dirty="0" smtClean="0">
                <a:solidFill>
                  <a:srgbClr val="000000"/>
                </a:solidFill>
                <a:latin typeface="Arial" pitchFamily="34" charset="0"/>
                <a:ea typeface="+mn-ea"/>
                <a:cs typeface="Arial" pitchFamily="34" charset="0"/>
              </a:rPr>
              <a:t>   </a:t>
            </a:r>
            <a:r>
              <a:rPr lang="en-US" sz="3100" kern="1200" dirty="0" smtClean="0">
                <a:solidFill>
                  <a:srgbClr val="000000"/>
                </a:solidFill>
                <a:effectLst/>
                <a:latin typeface="Arial" pitchFamily="34" charset="0"/>
                <a:ea typeface="+mn-ea"/>
                <a:cs typeface="Arial" pitchFamily="34" charset="0"/>
              </a:rPr>
              <a:t>Reporting Team </a:t>
            </a:r>
            <a:endParaRPr lang="en-US" sz="3100" dirty="0" smtClean="0">
              <a:effectLst/>
              <a:latin typeface="Arial" pitchFamily="34" charset="0"/>
              <a:cs typeface="Arial" pitchFamily="34" charset="0"/>
            </a:endParaRPr>
          </a:p>
          <a:p>
            <a:pPr algn="l" rtl="0" eaLnBrk="1" latinLnBrk="0" hangingPunct="1"/>
            <a:r>
              <a:rPr lang="en-US" sz="3100" kern="1200" dirty="0" smtClean="0">
                <a:solidFill>
                  <a:srgbClr val="000000"/>
                </a:solidFill>
                <a:effectLst/>
                <a:latin typeface="Arial" pitchFamily="34" charset="0"/>
                <a:ea typeface="+mn-ea"/>
                <a:cs typeface="Arial" pitchFamily="34" charset="0"/>
              </a:rPr>
              <a:t>2. Comprehensive Error Rate Testing</a:t>
            </a:r>
            <a:endParaRPr lang="en-US" sz="3100" dirty="0" smtClean="0">
              <a:effectLst/>
              <a:latin typeface="Arial" pitchFamily="34" charset="0"/>
              <a:cs typeface="Arial" pitchFamily="34" charset="0"/>
            </a:endParaRPr>
          </a:p>
          <a:p>
            <a:pPr algn="l" rtl="0" eaLnBrk="1" latinLnBrk="0" hangingPunct="1"/>
            <a:r>
              <a:rPr lang="en-US" sz="3100" kern="1200" dirty="0" smtClean="0">
                <a:solidFill>
                  <a:srgbClr val="000000"/>
                </a:solidFill>
                <a:effectLst/>
                <a:latin typeface="Arial" pitchFamily="34" charset="0"/>
                <a:ea typeface="+mn-ea"/>
                <a:cs typeface="Arial" pitchFamily="34" charset="0"/>
              </a:rPr>
              <a:t>3. Criminal Evasion Record Task </a:t>
            </a:r>
            <a:endParaRPr lang="en-US" sz="3100" dirty="0" smtClean="0">
              <a:effectLst/>
              <a:latin typeface="Arial" pitchFamily="34" charset="0"/>
              <a:cs typeface="Arial" pitchFamily="34" charset="0"/>
            </a:endParaRPr>
          </a:p>
          <a:p>
            <a:pPr algn="l" rtl="0" eaLnBrk="1" latinLnBrk="0" hangingPunct="1"/>
            <a:r>
              <a:rPr lang="en-US" sz="3100" kern="1200" dirty="0" smtClean="0">
                <a:solidFill>
                  <a:srgbClr val="000000"/>
                </a:solidFill>
                <a:effectLst/>
                <a:latin typeface="Arial" pitchFamily="34" charset="0"/>
                <a:ea typeface="+mn-ea"/>
                <a:cs typeface="Arial" pitchFamily="34" charset="0"/>
              </a:rPr>
              <a:t>4. Criminal Emergency </a:t>
            </a:r>
            <a:br>
              <a:rPr lang="en-US" sz="3100" kern="1200" dirty="0" smtClean="0">
                <a:solidFill>
                  <a:srgbClr val="000000"/>
                </a:solidFill>
                <a:effectLst/>
                <a:latin typeface="Arial" pitchFamily="34" charset="0"/>
                <a:ea typeface="+mn-ea"/>
                <a:cs typeface="Arial" pitchFamily="34" charset="0"/>
              </a:rPr>
            </a:br>
            <a:r>
              <a:rPr lang="en-US" sz="3100" dirty="0">
                <a:solidFill>
                  <a:srgbClr val="000000"/>
                </a:solidFill>
                <a:latin typeface="Arial" pitchFamily="34" charset="0"/>
                <a:ea typeface="+mn-ea"/>
                <a:cs typeface="Arial" pitchFamily="34" charset="0"/>
              </a:rPr>
              <a:t> </a:t>
            </a:r>
            <a:r>
              <a:rPr lang="en-US" sz="3100" dirty="0" smtClean="0">
                <a:solidFill>
                  <a:srgbClr val="000000"/>
                </a:solidFill>
                <a:latin typeface="Arial" pitchFamily="34" charset="0"/>
                <a:ea typeface="+mn-ea"/>
                <a:cs typeface="Arial" pitchFamily="34" charset="0"/>
              </a:rPr>
              <a:t>   </a:t>
            </a:r>
            <a:r>
              <a:rPr lang="en-US" sz="3100" kern="1200" dirty="0" smtClean="0">
                <a:solidFill>
                  <a:srgbClr val="000000"/>
                </a:solidFill>
                <a:effectLst/>
                <a:latin typeface="Arial" pitchFamily="34" charset="0"/>
                <a:ea typeface="+mn-ea"/>
                <a:cs typeface="Arial" pitchFamily="34" charset="0"/>
              </a:rPr>
              <a:t>Response Team</a:t>
            </a:r>
            <a:endParaRPr lang="en-US" sz="3100" dirty="0" smtClean="0">
              <a:effectLst/>
              <a:latin typeface="Arial" pitchFamily="34" charset="0"/>
              <a:cs typeface="Arial" pitchFamily="34" charset="0"/>
            </a:endParaRPr>
          </a:p>
          <a:p>
            <a:endParaRPr lang="en-US" dirty="0"/>
          </a:p>
        </p:txBody>
      </p:sp>
    </p:spTree>
    <p:extLst>
      <p:ext uri="{BB962C8B-B14F-4D97-AF65-F5344CB8AC3E}">
        <p14:creationId xmlns:p14="http://schemas.microsoft.com/office/powerpoint/2010/main" xmlns="" val="80417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Dragne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7"/>
          <p:cNvSpPr>
            <a:spLocks noGrp="1"/>
          </p:cNvSpPr>
          <p:nvPr>
            <p:ph type="sldNum" sz="quarter" idx="12"/>
          </p:nvPr>
        </p:nvSpPr>
        <p:spPr>
          <a:xfrm>
            <a:off x="6553200" y="6356350"/>
            <a:ext cx="2133600" cy="365125"/>
          </a:xfrm>
        </p:spPr>
        <p:txBody>
          <a:bodyPr/>
          <a:lstStyle/>
          <a:p>
            <a:fld id="{CD7B7113-EBDE-9C4A-98B0-D519A70CB2E6}" type="slidenum">
              <a:rPr lang="en-US" smtClean="0">
                <a:latin typeface="Arial" pitchFamily="34" charset="0"/>
                <a:cs typeface="Arial" pitchFamily="34" charset="0"/>
              </a:rPr>
              <a:pPr/>
              <a:t>47</a:t>
            </a:fld>
            <a:endParaRPr lang="en-US" dirty="0">
              <a:latin typeface="Arial" pitchFamily="34" charset="0"/>
              <a:cs typeface="Arial" pitchFamily="34" charset="0"/>
            </a:endParaRPr>
          </a:p>
        </p:txBody>
      </p:sp>
      <p:sp>
        <p:nvSpPr>
          <p:cNvPr id="2" name="Title 1"/>
          <p:cNvSpPr>
            <a:spLocks noGrp="1"/>
          </p:cNvSpPr>
          <p:nvPr>
            <p:ph type="title"/>
          </p:nvPr>
        </p:nvSpPr>
        <p:spPr>
          <a:xfrm>
            <a:off x="457200" y="2541588"/>
            <a:ext cx="8229600" cy="1143000"/>
          </a:xfrm>
        </p:spPr>
        <p:txBody>
          <a:bodyPr>
            <a:normAutofit fontScale="90000"/>
          </a:bodyPr>
          <a:lstStyle/>
          <a:p>
            <a:pPr lvl="0" algn="l"/>
            <a:r>
              <a:rPr lang="en-US" sz="3600" dirty="0" smtClean="0">
                <a:solidFill>
                  <a:srgbClr val="2E2D8D"/>
                </a:solidFill>
                <a:latin typeface="Arial Black"/>
                <a:cs typeface="Arial Black"/>
              </a:rPr>
              <a:t>        Comprehensive </a:t>
            </a:r>
            <a:r>
              <a:rPr lang="en-US" sz="3600" dirty="0">
                <a:solidFill>
                  <a:srgbClr val="2E2D8D"/>
                </a:solidFill>
                <a:latin typeface="Arial Black"/>
                <a:cs typeface="Arial Black"/>
              </a:rPr>
              <a:t>Error Rate </a:t>
            </a:r>
            <a:br>
              <a:rPr lang="en-US" sz="3600" dirty="0">
                <a:solidFill>
                  <a:srgbClr val="2E2D8D"/>
                </a:solidFill>
                <a:latin typeface="Arial Black"/>
                <a:cs typeface="Arial Black"/>
              </a:rPr>
            </a:br>
            <a:r>
              <a:rPr lang="en-US" sz="3600" dirty="0" smtClean="0">
                <a:solidFill>
                  <a:srgbClr val="2E2D8D"/>
                </a:solidFill>
                <a:latin typeface="Arial Black"/>
                <a:cs typeface="Arial Black"/>
              </a:rPr>
              <a:t>          Testing </a:t>
            </a:r>
            <a:r>
              <a:rPr lang="en-US" sz="3600" dirty="0">
                <a:solidFill>
                  <a:srgbClr val="2E2D8D"/>
                </a:solidFill>
                <a:latin typeface="Arial Black"/>
                <a:cs typeface="Arial Black"/>
              </a:rPr>
              <a:t>(CERT) </a:t>
            </a:r>
            <a:r>
              <a:rPr lang="en-US" sz="3600" dirty="0" smtClean="0">
                <a:solidFill>
                  <a:srgbClr val="2E2D8D"/>
                </a:solidFill>
                <a:latin typeface="Arial Black"/>
                <a:cs typeface="Arial Black"/>
              </a:rPr>
              <a:t>Program</a:t>
            </a:r>
            <a:r>
              <a:rPr lang="en-US" sz="2800" dirty="0" smtClean="0">
                <a:solidFill>
                  <a:srgbClr val="2E2D8D"/>
                </a:solidFill>
                <a:latin typeface="Arial Black"/>
                <a:cs typeface="Arial Black"/>
              </a:rPr>
              <a:t/>
            </a:r>
            <a:br>
              <a:rPr lang="en-US" sz="2800" dirty="0" smtClean="0">
                <a:solidFill>
                  <a:srgbClr val="2E2D8D"/>
                </a:solidFill>
                <a:latin typeface="Arial Black"/>
                <a:cs typeface="Arial Black"/>
              </a:rPr>
            </a:br>
            <a:r>
              <a:rPr lang="en-US" sz="2800" dirty="0">
                <a:solidFill>
                  <a:srgbClr val="2E2D8D"/>
                </a:solidFill>
                <a:latin typeface="Arial Black"/>
                <a:cs typeface="Arial Black"/>
              </a:rPr>
              <a:t/>
            </a:r>
            <a:br>
              <a:rPr lang="en-US" sz="2800" dirty="0">
                <a:solidFill>
                  <a:srgbClr val="2E2D8D"/>
                </a:solidFill>
                <a:latin typeface="Arial Black"/>
                <a:cs typeface="Arial Black"/>
              </a:rPr>
            </a:br>
            <a:r>
              <a:rPr lang="en-US" sz="2800" b="1" kern="1200" dirty="0" smtClean="0">
                <a:solidFill>
                  <a:srgbClr val="000000"/>
                </a:solidFill>
                <a:effectLst/>
                <a:latin typeface="Arial"/>
                <a:ea typeface="+mn-ea"/>
                <a:cs typeface="Arial"/>
              </a:rPr>
              <a:t>Goal</a:t>
            </a:r>
            <a:r>
              <a:rPr lang="en-US" sz="2800" kern="1200" dirty="0" smtClean="0">
                <a:solidFill>
                  <a:srgbClr val="000000"/>
                </a:solidFill>
                <a:effectLst/>
                <a:latin typeface="Arial"/>
                <a:ea typeface="+mn-ea"/>
                <a:cs typeface="Arial"/>
              </a:rPr>
              <a:t>: </a:t>
            </a:r>
            <a:endParaRPr lang="en-US" dirty="0" smtClean="0">
              <a:effectLst/>
            </a:endParaRPr>
          </a:p>
          <a:p>
            <a:pPr algn="l" rtl="0" eaLnBrk="1" latinLnBrk="0" hangingPunct="1"/>
            <a:r>
              <a:rPr lang="en-US" sz="2200" kern="1200" dirty="0" smtClean="0">
                <a:solidFill>
                  <a:srgbClr val="000000"/>
                </a:solidFill>
                <a:effectLst/>
                <a:latin typeface="Arial"/>
                <a:ea typeface="+mn-ea"/>
                <a:cs typeface="Arial"/>
              </a:rPr>
              <a:t>	</a:t>
            </a:r>
            <a:r>
              <a:rPr lang="en-US" sz="2400" kern="1200" dirty="0" smtClean="0">
                <a:solidFill>
                  <a:srgbClr val="000000"/>
                </a:solidFill>
                <a:effectLst/>
                <a:latin typeface="Arial"/>
                <a:ea typeface="+mn-ea"/>
                <a:cs typeface="Arial"/>
              </a:rPr>
              <a:t>Identify high-risk areas, measure improper payments, and    </a:t>
            </a:r>
            <a:br>
              <a:rPr lang="en-US" sz="2400" kern="1200" dirty="0" smtClean="0">
                <a:solidFill>
                  <a:srgbClr val="000000"/>
                </a:solidFill>
                <a:effectLst/>
                <a:latin typeface="Arial"/>
                <a:ea typeface="+mn-ea"/>
                <a:cs typeface="Arial"/>
              </a:rPr>
            </a:br>
            <a:r>
              <a:rPr lang="en-US" sz="2400" dirty="0">
                <a:solidFill>
                  <a:srgbClr val="000000"/>
                </a:solidFill>
                <a:latin typeface="Arial"/>
                <a:ea typeface="+mn-ea"/>
                <a:cs typeface="Arial"/>
              </a:rPr>
              <a:t> </a:t>
            </a:r>
            <a:r>
              <a:rPr lang="en-US" sz="2400" dirty="0" smtClean="0">
                <a:solidFill>
                  <a:srgbClr val="000000"/>
                </a:solidFill>
                <a:latin typeface="Arial"/>
                <a:ea typeface="+mn-ea"/>
                <a:cs typeface="Arial"/>
              </a:rPr>
              <a:t>     </a:t>
            </a:r>
            <a:r>
              <a:rPr lang="en-US" sz="2400" kern="1200" dirty="0" smtClean="0">
                <a:solidFill>
                  <a:srgbClr val="000000"/>
                </a:solidFill>
                <a:effectLst/>
                <a:latin typeface="Arial"/>
                <a:ea typeface="+mn-ea"/>
                <a:cs typeface="Arial"/>
              </a:rPr>
              <a:t>produce a national Medicare Fee-For-Service (FFS) </a:t>
            </a:r>
            <a:br>
              <a:rPr lang="en-US" sz="2400" kern="1200" dirty="0" smtClean="0">
                <a:solidFill>
                  <a:srgbClr val="000000"/>
                </a:solidFill>
                <a:effectLst/>
                <a:latin typeface="Arial"/>
                <a:ea typeface="+mn-ea"/>
                <a:cs typeface="Arial"/>
              </a:rPr>
            </a:br>
            <a:r>
              <a:rPr lang="en-US" sz="2400" dirty="0">
                <a:solidFill>
                  <a:srgbClr val="000000"/>
                </a:solidFill>
                <a:latin typeface="Arial"/>
                <a:ea typeface="+mn-ea"/>
                <a:cs typeface="Arial"/>
              </a:rPr>
              <a:t> </a:t>
            </a:r>
            <a:r>
              <a:rPr lang="en-US" sz="2400" dirty="0" smtClean="0">
                <a:solidFill>
                  <a:srgbClr val="000000"/>
                </a:solidFill>
                <a:latin typeface="Arial"/>
                <a:ea typeface="+mn-ea"/>
                <a:cs typeface="Arial"/>
              </a:rPr>
              <a:t>     </a:t>
            </a:r>
            <a:r>
              <a:rPr lang="en-US" sz="2400" kern="1200" dirty="0" smtClean="0">
                <a:solidFill>
                  <a:srgbClr val="000000"/>
                </a:solidFill>
                <a:effectLst/>
                <a:latin typeface="Arial"/>
                <a:ea typeface="+mn-ea"/>
                <a:cs typeface="Arial"/>
              </a:rPr>
              <a:t>error rate</a:t>
            </a:r>
            <a:endParaRPr lang="en-US" dirty="0" smtClean="0">
              <a:effectLst/>
            </a:endParaRPr>
          </a:p>
          <a:p>
            <a:pPr algn="l" rtl="0" eaLnBrk="1" latinLnBrk="0" hangingPunct="1"/>
            <a:r>
              <a:rPr lang="en-US" sz="2800" b="1" kern="1200" dirty="0" smtClean="0">
                <a:solidFill>
                  <a:srgbClr val="000000"/>
                </a:solidFill>
                <a:effectLst/>
                <a:latin typeface="Arial"/>
                <a:ea typeface="+mn-ea"/>
                <a:cs typeface="Arial"/>
              </a:rPr>
              <a:t>Who?</a:t>
            </a:r>
            <a:r>
              <a:rPr lang="en-US" sz="2800" kern="1200" dirty="0" smtClean="0">
                <a:solidFill>
                  <a:srgbClr val="000000"/>
                </a:solidFill>
                <a:effectLst/>
                <a:latin typeface="Arial"/>
                <a:ea typeface="+mn-ea"/>
                <a:cs typeface="Arial"/>
              </a:rPr>
              <a:t> </a:t>
            </a:r>
            <a:endParaRPr lang="en-US" dirty="0" smtClean="0">
              <a:effectLst/>
            </a:endParaRPr>
          </a:p>
          <a:p>
            <a:pPr algn="l" rtl="0" eaLnBrk="1" latinLnBrk="0" hangingPunct="1"/>
            <a:r>
              <a:rPr lang="en-US" sz="2200" kern="1200" dirty="0" smtClean="0">
                <a:solidFill>
                  <a:srgbClr val="000000"/>
                </a:solidFill>
                <a:effectLst/>
                <a:latin typeface="Arial"/>
                <a:ea typeface="+mn-ea"/>
                <a:cs typeface="Arial"/>
              </a:rPr>
              <a:t>	</a:t>
            </a:r>
            <a:r>
              <a:rPr lang="en-US" sz="2400" kern="1200" dirty="0" smtClean="0">
                <a:solidFill>
                  <a:srgbClr val="000000"/>
                </a:solidFill>
                <a:effectLst/>
                <a:latin typeface="Arial"/>
                <a:ea typeface="+mn-ea"/>
                <a:cs typeface="Arial"/>
              </a:rPr>
              <a:t>CERT contractors</a:t>
            </a:r>
            <a:endParaRPr lang="en-US" dirty="0" smtClean="0">
              <a:effectLst/>
            </a:endParaRPr>
          </a:p>
          <a:p>
            <a:pPr algn="l" rtl="0" eaLnBrk="1" latinLnBrk="0" hangingPunct="1"/>
            <a:r>
              <a:rPr lang="en-US" sz="2800" b="1" kern="1200" dirty="0" smtClean="0">
                <a:solidFill>
                  <a:srgbClr val="000000"/>
                </a:solidFill>
                <a:effectLst/>
                <a:latin typeface="Arial"/>
                <a:ea typeface="+mn-ea"/>
                <a:cs typeface="Arial"/>
              </a:rPr>
              <a:t>How?</a:t>
            </a:r>
            <a:endParaRPr lang="en-US" dirty="0" smtClean="0">
              <a:effectLst/>
            </a:endParaRPr>
          </a:p>
          <a:p>
            <a:pPr marL="342900" indent="-342900" algn="l" rtl="0" eaLnBrk="1" latinLnBrk="0" hangingPunct="1">
              <a:buFont typeface="Arial" pitchFamily="34" charset="0"/>
              <a:buChar char="•"/>
            </a:pPr>
            <a:r>
              <a:rPr lang="en-US" sz="2400" kern="1200" dirty="0" smtClean="0">
                <a:solidFill>
                  <a:srgbClr val="000000"/>
                </a:solidFill>
                <a:effectLst/>
                <a:latin typeface="Arial"/>
                <a:ea typeface="+mn-ea"/>
                <a:cs typeface="Arial"/>
              </a:rPr>
              <a:t>Randomly select statistically-valid sample of claims </a:t>
            </a:r>
            <a:endParaRPr lang="en-US" dirty="0" smtClean="0">
              <a:effectLst/>
            </a:endParaRPr>
          </a:p>
          <a:p>
            <a:pPr marL="342900" indent="-342900" algn="l" rtl="0" eaLnBrk="1" latinLnBrk="0" hangingPunct="1">
              <a:buFont typeface="Arial" pitchFamily="34" charset="0"/>
              <a:buChar char="•"/>
            </a:pPr>
            <a:r>
              <a:rPr lang="en-US" sz="2400" kern="1200" dirty="0" smtClean="0">
                <a:solidFill>
                  <a:srgbClr val="000000"/>
                </a:solidFill>
                <a:effectLst/>
                <a:latin typeface="Arial"/>
                <a:ea typeface="+mn-ea"/>
                <a:cs typeface="Arial"/>
              </a:rPr>
              <a:t>Conduct postpayment review</a:t>
            </a:r>
            <a:endParaRPr lang="en-US" dirty="0" smtClean="0">
              <a:effectLst/>
            </a:endParaRPr>
          </a:p>
          <a:p>
            <a:pPr marL="342900" indent="-342900" algn="l" rtl="0" eaLnBrk="1" latinLnBrk="0" hangingPunct="1">
              <a:buFont typeface="Arial" pitchFamily="34" charset="0"/>
              <a:buChar char="•"/>
            </a:pPr>
            <a:r>
              <a:rPr lang="en-US" sz="2400" kern="1200" dirty="0" smtClean="0">
                <a:solidFill>
                  <a:srgbClr val="000000"/>
                </a:solidFill>
                <a:effectLst/>
                <a:latin typeface="Arial"/>
                <a:ea typeface="+mn-ea"/>
                <a:cs typeface="Arial"/>
              </a:rPr>
              <a:t>Publish results annually</a:t>
            </a:r>
            <a:endParaRPr lang="en-US" dirty="0" smtClean="0">
              <a:effectLst/>
            </a:endParaRPr>
          </a:p>
          <a:p>
            <a:endParaRPr lang="en-US" dirty="0"/>
          </a:p>
        </p:txBody>
      </p:sp>
    </p:spTree>
    <p:extLst>
      <p:ext uri="{BB962C8B-B14F-4D97-AF65-F5344CB8AC3E}">
        <p14:creationId xmlns:p14="http://schemas.microsoft.com/office/powerpoint/2010/main" xmlns="" val="26354376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7"/>
          <p:cNvSpPr>
            <a:spLocks noGrp="1"/>
          </p:cNvSpPr>
          <p:nvPr>
            <p:ph type="sldNum" sz="quarter" idx="12"/>
          </p:nvPr>
        </p:nvSpPr>
        <p:spPr/>
        <p:txBody>
          <a:bodyPr/>
          <a:lstStyle/>
          <a:p>
            <a:fld id="{CD7B7113-EBDE-9C4A-98B0-D519A70CB2E6}" type="slidenum">
              <a:rPr lang="en-US" smtClean="0">
                <a:latin typeface="Arial" pitchFamily="34" charset="0"/>
                <a:cs typeface="Arial" pitchFamily="34" charset="0"/>
              </a:rPr>
              <a:pPr/>
              <a:t>48</a:t>
            </a:fld>
            <a:endParaRPr lang="en-US" dirty="0">
              <a:latin typeface="Arial" pitchFamily="34" charset="0"/>
              <a:cs typeface="Arial" pitchFamily="34" charset="0"/>
            </a:endParaRPr>
          </a:p>
        </p:txBody>
      </p:sp>
      <p:sp>
        <p:nvSpPr>
          <p:cNvPr id="2" name="Title 1"/>
          <p:cNvSpPr>
            <a:spLocks noGrp="1"/>
          </p:cNvSpPr>
          <p:nvPr>
            <p:ph type="title"/>
          </p:nvPr>
        </p:nvSpPr>
        <p:spPr>
          <a:xfrm>
            <a:off x="428625" y="2722563"/>
            <a:ext cx="8229600" cy="1143000"/>
          </a:xfrm>
        </p:spPr>
        <p:txBody>
          <a:bodyPr>
            <a:normAutofit fontScale="90000"/>
          </a:bodyPr>
          <a:lstStyle/>
          <a:p>
            <a:pPr lvl="0" algn="l"/>
            <a:r>
              <a:rPr lang="en-US" sz="3600" dirty="0" smtClean="0">
                <a:solidFill>
                  <a:srgbClr val="2E2D8D"/>
                </a:solidFill>
                <a:latin typeface="Arial Black"/>
                <a:cs typeface="Arial Black"/>
              </a:rPr>
              <a:t>           Recovery </a:t>
            </a:r>
            <a:r>
              <a:rPr lang="en-US" sz="3600" dirty="0">
                <a:solidFill>
                  <a:srgbClr val="2E2D8D"/>
                </a:solidFill>
                <a:latin typeface="Arial Black"/>
                <a:cs typeface="Arial Black"/>
              </a:rPr>
              <a:t>Audit </a:t>
            </a:r>
            <a:r>
              <a:rPr lang="en-US" sz="3600" dirty="0" smtClean="0">
                <a:solidFill>
                  <a:srgbClr val="2E2D8D"/>
                </a:solidFill>
                <a:latin typeface="Arial Black"/>
                <a:cs typeface="Arial Black"/>
              </a:rPr>
              <a:t>Program</a:t>
            </a:r>
            <a:r>
              <a:rPr lang="en-US" sz="2800" dirty="0">
                <a:solidFill>
                  <a:srgbClr val="2E2D8D"/>
                </a:solidFill>
                <a:latin typeface="Arial Black"/>
                <a:cs typeface="Arial Black"/>
              </a:rPr>
              <a:t/>
            </a:r>
            <a:br>
              <a:rPr lang="en-US" sz="2800" dirty="0">
                <a:solidFill>
                  <a:srgbClr val="2E2D8D"/>
                </a:solidFill>
                <a:latin typeface="Arial Black"/>
                <a:cs typeface="Arial Black"/>
              </a:rPr>
            </a:br>
            <a:r>
              <a:rPr lang="en-US" sz="2800" b="1" dirty="0">
                <a:solidFill>
                  <a:srgbClr val="000000"/>
                </a:solidFill>
                <a:latin typeface="Arial"/>
                <a:ea typeface="+mn-ea"/>
                <a:cs typeface="Arial"/>
              </a:rPr>
              <a:t/>
            </a:r>
            <a:br>
              <a:rPr lang="en-US" sz="2800" b="1" dirty="0">
                <a:solidFill>
                  <a:srgbClr val="000000"/>
                </a:solidFill>
                <a:latin typeface="Arial"/>
                <a:ea typeface="+mn-ea"/>
                <a:cs typeface="Arial"/>
              </a:rPr>
            </a:br>
            <a:r>
              <a:rPr lang="en-US" sz="2800" b="1" dirty="0" smtClean="0">
                <a:solidFill>
                  <a:srgbClr val="000000"/>
                </a:solidFill>
                <a:latin typeface="Arial"/>
                <a:ea typeface="+mn-ea"/>
                <a:cs typeface="Arial"/>
              </a:rPr>
              <a:t>                          </a:t>
            </a:r>
            <a:r>
              <a:rPr lang="en-US" sz="2800" b="1" kern="1200" dirty="0" smtClean="0">
                <a:solidFill>
                  <a:srgbClr val="000000"/>
                </a:solidFill>
                <a:effectLst/>
                <a:latin typeface="Arial"/>
                <a:ea typeface="+mn-ea"/>
                <a:cs typeface="Arial"/>
              </a:rPr>
              <a:t>Goal</a:t>
            </a:r>
            <a:r>
              <a:rPr lang="en-US" sz="2800" kern="1200" dirty="0" smtClean="0">
                <a:solidFill>
                  <a:srgbClr val="000000"/>
                </a:solidFill>
                <a:effectLst/>
                <a:latin typeface="Arial"/>
                <a:ea typeface="+mn-ea"/>
                <a:cs typeface="Arial"/>
              </a:rPr>
              <a:t>: </a:t>
            </a:r>
            <a:endParaRPr lang="en-US" dirty="0" smtClean="0">
              <a:effectLst/>
            </a:endParaRPr>
          </a:p>
          <a:p>
            <a:pPr marL="2286000" algn="l" rtl="0" eaLnBrk="1" latinLnBrk="0" hangingPunct="1"/>
            <a:r>
              <a:rPr lang="en-US" sz="2800" kern="1200" dirty="0" smtClean="0">
                <a:solidFill>
                  <a:srgbClr val="000000"/>
                </a:solidFill>
                <a:effectLst/>
                <a:latin typeface="Arial"/>
                <a:ea typeface="+mn-ea"/>
                <a:cs typeface="Arial"/>
              </a:rPr>
              <a:t>Detect improper underpayments and</a:t>
            </a:r>
            <a:endParaRPr lang="en-US" dirty="0" smtClean="0">
              <a:effectLst/>
            </a:endParaRPr>
          </a:p>
          <a:p>
            <a:pPr marL="2286000" algn="l" rtl="0" eaLnBrk="1" latinLnBrk="0" hangingPunct="1"/>
            <a:r>
              <a:rPr lang="en-US" sz="2800" kern="1200" dirty="0" smtClean="0">
                <a:solidFill>
                  <a:srgbClr val="000000"/>
                </a:solidFill>
                <a:effectLst/>
                <a:latin typeface="Arial"/>
                <a:ea typeface="+mn-ea"/>
                <a:cs typeface="Arial"/>
              </a:rPr>
              <a:t>overpayments</a:t>
            </a:r>
            <a:endParaRPr lang="en-US" dirty="0" smtClean="0">
              <a:effectLst/>
            </a:endParaRPr>
          </a:p>
          <a:p>
            <a:pPr marL="2286000" algn="l" rtl="0" eaLnBrk="1" latinLnBrk="0" hangingPunct="1"/>
            <a:r>
              <a:rPr lang="en-US" sz="2800" b="1" kern="1200" dirty="0" smtClean="0">
                <a:solidFill>
                  <a:srgbClr val="000000"/>
                </a:solidFill>
                <a:effectLst/>
                <a:latin typeface="Arial"/>
                <a:ea typeface="+mn-ea"/>
                <a:cs typeface="Arial"/>
              </a:rPr>
              <a:t/>
            </a:r>
            <a:br>
              <a:rPr lang="en-US" sz="2800" b="1" kern="1200" dirty="0" smtClean="0">
                <a:solidFill>
                  <a:srgbClr val="000000"/>
                </a:solidFill>
                <a:effectLst/>
                <a:latin typeface="Arial"/>
                <a:ea typeface="+mn-ea"/>
                <a:cs typeface="Arial"/>
              </a:rPr>
            </a:br>
            <a:r>
              <a:rPr lang="en-US" sz="2800" b="1" kern="1200" dirty="0" smtClean="0">
                <a:solidFill>
                  <a:srgbClr val="000000"/>
                </a:solidFill>
                <a:effectLst/>
                <a:latin typeface="Arial"/>
                <a:ea typeface="+mn-ea"/>
                <a:cs typeface="Arial"/>
              </a:rPr>
              <a:t>Who? </a:t>
            </a:r>
            <a:endParaRPr lang="en-US" dirty="0" smtClean="0">
              <a:effectLst/>
            </a:endParaRPr>
          </a:p>
          <a:p>
            <a:pPr marL="2286000" algn="l" rtl="0" eaLnBrk="1" latinLnBrk="0" hangingPunct="1"/>
            <a:r>
              <a:rPr lang="en-US" sz="2800" kern="1200" dirty="0" smtClean="0">
                <a:solidFill>
                  <a:srgbClr val="000000"/>
                </a:solidFill>
                <a:effectLst/>
                <a:latin typeface="Arial"/>
                <a:ea typeface="+mn-ea"/>
                <a:cs typeface="Arial"/>
              </a:rPr>
              <a:t>Recovery Auditors</a:t>
            </a:r>
            <a:r>
              <a:rPr lang="en-US" sz="2800" kern="1200" dirty="0" smtClean="0">
                <a:solidFill>
                  <a:srgbClr val="00B050"/>
                </a:solidFill>
                <a:effectLst/>
                <a:latin typeface="Arial"/>
                <a:ea typeface="+mn-ea"/>
                <a:cs typeface="Arial"/>
              </a:rPr>
              <a:t> </a:t>
            </a:r>
            <a:endParaRPr lang="en-US" dirty="0" smtClean="0">
              <a:effectLst/>
            </a:endParaRPr>
          </a:p>
          <a:p>
            <a:pPr marL="2286000" algn="l" rtl="0" eaLnBrk="1" latinLnBrk="0" hangingPunct="1"/>
            <a:r>
              <a:rPr lang="en-US" sz="2800" b="1" kern="1200" dirty="0" smtClean="0">
                <a:solidFill>
                  <a:srgbClr val="000000"/>
                </a:solidFill>
                <a:effectLst/>
                <a:latin typeface="Arial"/>
                <a:ea typeface="+mn-ea"/>
                <a:cs typeface="Arial"/>
              </a:rPr>
              <a:t/>
            </a:r>
            <a:br>
              <a:rPr lang="en-US" sz="2800" b="1" kern="1200" dirty="0" smtClean="0">
                <a:solidFill>
                  <a:srgbClr val="000000"/>
                </a:solidFill>
                <a:effectLst/>
                <a:latin typeface="Arial"/>
                <a:ea typeface="+mn-ea"/>
                <a:cs typeface="Arial"/>
              </a:rPr>
            </a:br>
            <a:r>
              <a:rPr lang="en-US" sz="2800" b="1" kern="1200" dirty="0" smtClean="0">
                <a:solidFill>
                  <a:srgbClr val="000000"/>
                </a:solidFill>
                <a:effectLst/>
                <a:latin typeface="Arial"/>
                <a:ea typeface="+mn-ea"/>
                <a:cs typeface="Arial"/>
              </a:rPr>
              <a:t>How?</a:t>
            </a:r>
            <a:endParaRPr lang="en-US" dirty="0" smtClean="0">
              <a:effectLst/>
            </a:endParaRPr>
          </a:p>
          <a:p>
            <a:pPr marL="2743200" indent="-457200" algn="l" rtl="0" eaLnBrk="1" latinLnBrk="0" hangingPunct="1">
              <a:buFont typeface="Arial" pitchFamily="34" charset="0"/>
              <a:buChar char="•"/>
            </a:pPr>
            <a:r>
              <a:rPr lang="en-US" sz="2800" kern="1200" dirty="0" smtClean="0">
                <a:solidFill>
                  <a:srgbClr val="000000"/>
                </a:solidFill>
                <a:effectLst/>
                <a:latin typeface="Arial"/>
                <a:ea typeface="+mn-ea"/>
                <a:cs typeface="Arial"/>
              </a:rPr>
              <a:t>Postpayment claims review </a:t>
            </a:r>
            <a:endParaRPr lang="en-US" dirty="0" smtClean="0">
              <a:effectLst/>
            </a:endParaRPr>
          </a:p>
          <a:p>
            <a:pPr marL="2743200" indent="-457200" algn="l" rtl="0" eaLnBrk="1" latinLnBrk="0" hangingPunct="1">
              <a:buFont typeface="Arial" pitchFamily="34" charset="0"/>
              <a:buChar char="•"/>
            </a:pPr>
            <a:r>
              <a:rPr lang="en-US" sz="2800" kern="1200" dirty="0" smtClean="0">
                <a:solidFill>
                  <a:srgbClr val="000000"/>
                </a:solidFill>
                <a:effectLst/>
                <a:latin typeface="Arial"/>
                <a:ea typeface="+mn-ea"/>
                <a:cs typeface="Arial"/>
              </a:rPr>
              <a:t>May target reviews</a:t>
            </a:r>
            <a:endParaRPr lang="en-US" dirty="0" smtClean="0">
              <a:effectLst/>
            </a:endParaRPr>
          </a:p>
          <a:p>
            <a:endParaRPr lang="en-US" dirty="0"/>
          </a:p>
        </p:txBody>
      </p:sp>
    </p:spTree>
    <p:extLst>
      <p:ext uri="{BB962C8B-B14F-4D97-AF65-F5344CB8AC3E}">
        <p14:creationId xmlns:p14="http://schemas.microsoft.com/office/powerpoint/2010/main" xmlns="" val="5079017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7"/>
          <p:cNvSpPr>
            <a:spLocks noGrp="1"/>
          </p:cNvSpPr>
          <p:nvPr>
            <p:ph type="sldNum" sz="quarter" idx="12"/>
          </p:nvPr>
        </p:nvSpPr>
        <p:spPr/>
        <p:txBody>
          <a:bodyPr/>
          <a:lstStyle/>
          <a:p>
            <a:fld id="{CD7B7113-EBDE-9C4A-98B0-D519A70CB2E6}" type="slidenum">
              <a:rPr lang="en-US" smtClean="0">
                <a:latin typeface="Arial" pitchFamily="34" charset="0"/>
                <a:cs typeface="Arial" pitchFamily="34" charset="0"/>
              </a:rPr>
              <a:pPr/>
              <a:t>49</a:t>
            </a:fld>
            <a:endParaRPr lang="en-US" dirty="0">
              <a:latin typeface="Arial" pitchFamily="34" charset="0"/>
              <a:cs typeface="Arial" pitchFamily="34" charset="0"/>
            </a:endParaRPr>
          </a:p>
        </p:txBody>
      </p:sp>
      <p:sp>
        <p:nvSpPr>
          <p:cNvPr id="3" name="Content Placeholder 2"/>
          <p:cNvSpPr>
            <a:spLocks noGrp="1"/>
          </p:cNvSpPr>
          <p:nvPr>
            <p:ph idx="4294967295"/>
          </p:nvPr>
        </p:nvSpPr>
        <p:spPr>
          <a:xfrm>
            <a:off x="2730499" y="1422399"/>
            <a:ext cx="6080125" cy="4587875"/>
          </a:xfrm>
        </p:spPr>
        <p:txBody>
          <a:bodyPr>
            <a:normAutofit/>
          </a:bodyPr>
          <a:lstStyle/>
          <a:p>
            <a:pPr marL="0" indent="4763">
              <a:buNone/>
            </a:pPr>
            <a:r>
              <a:rPr lang="en-US" sz="2800" dirty="0" smtClean="0">
                <a:latin typeface="Arial" pitchFamily="34" charset="0"/>
                <a:cs typeface="Arial" pitchFamily="34" charset="0"/>
              </a:rPr>
              <a:t>Which of the following acronyms is an organization that investigates Medicare fraud?</a:t>
            </a:r>
          </a:p>
          <a:p>
            <a:pPr marL="0" indent="0" rtl="0" eaLnBrk="1" latinLnBrk="0" hangingPunct="1">
              <a:buNone/>
            </a:pPr>
            <a:r>
              <a:rPr lang="en-US" sz="2800" kern="1200" dirty="0" smtClean="0">
                <a:solidFill>
                  <a:schemeClr val="tx1"/>
                </a:solidFill>
                <a:effectLst/>
                <a:latin typeface="Arial" pitchFamily="34" charset="0"/>
                <a:cs typeface="Arial" pitchFamily="34" charset="0"/>
              </a:rPr>
              <a:t>1. APIC</a:t>
            </a:r>
            <a:endParaRPr lang="en-US" sz="2800" dirty="0" smtClean="0">
              <a:effectLst/>
              <a:latin typeface="Arial" pitchFamily="34" charset="0"/>
              <a:cs typeface="Arial" pitchFamily="34" charset="0"/>
            </a:endParaRPr>
          </a:p>
          <a:p>
            <a:pPr marL="0" indent="0" rtl="0" eaLnBrk="1" latinLnBrk="0" hangingPunct="1">
              <a:buNone/>
            </a:pPr>
            <a:r>
              <a:rPr lang="en-US" sz="2800" kern="1200" dirty="0" smtClean="0">
                <a:solidFill>
                  <a:schemeClr val="tx1"/>
                </a:solidFill>
                <a:effectLst/>
                <a:latin typeface="Arial" pitchFamily="34" charset="0"/>
                <a:cs typeface="Arial" pitchFamily="34" charset="0"/>
              </a:rPr>
              <a:t>2. FPIC</a:t>
            </a:r>
            <a:endParaRPr lang="en-US" sz="2800" dirty="0" smtClean="0">
              <a:effectLst/>
              <a:latin typeface="Arial" pitchFamily="34" charset="0"/>
              <a:cs typeface="Arial" pitchFamily="34" charset="0"/>
            </a:endParaRPr>
          </a:p>
          <a:p>
            <a:pPr marL="0" indent="0" rtl="0" eaLnBrk="1" latinLnBrk="0" hangingPunct="1">
              <a:buNone/>
            </a:pPr>
            <a:r>
              <a:rPr lang="en-US" sz="2800" kern="1200" dirty="0" smtClean="0">
                <a:solidFill>
                  <a:schemeClr val="tx1"/>
                </a:solidFill>
                <a:effectLst/>
                <a:latin typeface="Arial" pitchFamily="34" charset="0"/>
                <a:cs typeface="Arial" pitchFamily="34" charset="0"/>
              </a:rPr>
              <a:t>3. MPIC</a:t>
            </a:r>
            <a:endParaRPr lang="en-US" sz="2800" dirty="0" smtClean="0">
              <a:effectLst/>
              <a:latin typeface="Arial" pitchFamily="34" charset="0"/>
              <a:cs typeface="Arial" pitchFamily="34" charset="0"/>
            </a:endParaRPr>
          </a:p>
          <a:p>
            <a:pPr marL="0" indent="0" rtl="0" eaLnBrk="1" latinLnBrk="0" hangingPunct="1">
              <a:buNone/>
            </a:pPr>
            <a:r>
              <a:rPr lang="en-US" sz="2800" kern="1200" dirty="0" smtClean="0">
                <a:solidFill>
                  <a:schemeClr val="tx1"/>
                </a:solidFill>
                <a:effectLst/>
                <a:latin typeface="Arial" pitchFamily="34" charset="0"/>
                <a:cs typeface="Arial" pitchFamily="34" charset="0"/>
              </a:rPr>
              <a:t>4. ZPIC</a:t>
            </a:r>
            <a:endParaRPr lang="en-US" sz="2800" dirty="0" smtClean="0">
              <a:effectLst/>
              <a:latin typeface="Arial" pitchFamily="34" charset="0"/>
              <a:cs typeface="Arial" pitchFamily="34" charset="0"/>
            </a:endParaRPr>
          </a:p>
          <a:p>
            <a:pPr marL="0" indent="4763">
              <a:buNone/>
            </a:pPr>
            <a:endParaRPr lang="en-US" sz="2800" dirty="0" smtClean="0">
              <a:latin typeface="Arial" pitchFamily="34" charset="0"/>
              <a:cs typeface="Arial" pitchFamily="34" charset="0"/>
            </a:endParaRPr>
          </a:p>
          <a:p>
            <a:pPr>
              <a:buNone/>
            </a:pPr>
            <a:endParaRPr lang="en-US" sz="2800" dirty="0" smtClean="0">
              <a:latin typeface="Arial" pitchFamily="34" charset="0"/>
              <a:cs typeface="Arial" pitchFamily="34" charset="0"/>
            </a:endParaRPr>
          </a:p>
        </p:txBody>
      </p:sp>
      <p:pic>
        <p:nvPicPr>
          <p:cNvPr id="7" name="Picture 1" descr="Badge of the Office of the Inspector General"/>
          <p:cNvPicPr>
            <a:picLocks noChangeAspect="1" noChangeArrowheads="1"/>
          </p:cNvPicPr>
          <p:nvPr/>
        </p:nvPicPr>
        <p:blipFill>
          <a:blip r:embed="rId4" cstate="print"/>
          <a:srcRect/>
          <a:stretch>
            <a:fillRect/>
          </a:stretch>
        </p:blipFill>
        <p:spPr bwMode="auto">
          <a:xfrm>
            <a:off x="266700" y="1600200"/>
            <a:ext cx="2095500" cy="36290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Dragnet.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D7B7113-EBDE-9C4A-98B0-D519A70CB2E6}" type="slidenum">
              <a:rPr lang="en-US" smtClean="0">
                <a:latin typeface="Arial" pitchFamily="34" charset="0"/>
                <a:cs typeface="Arial" pitchFamily="34" charset="0"/>
              </a:rPr>
              <a:pPr/>
              <a:t>5</a:t>
            </a:fld>
            <a:endParaRPr lang="en-US" dirty="0">
              <a:latin typeface="Arial" pitchFamily="34" charset="0"/>
              <a:cs typeface="Arial" pitchFamily="34" charset="0"/>
            </a:endParaRPr>
          </a:p>
        </p:txBody>
      </p:sp>
      <p:sp>
        <p:nvSpPr>
          <p:cNvPr id="2" name="Title 1"/>
          <p:cNvSpPr>
            <a:spLocks noGrp="1"/>
          </p:cNvSpPr>
          <p:nvPr>
            <p:ph type="title"/>
          </p:nvPr>
        </p:nvSpPr>
        <p:spPr>
          <a:xfrm>
            <a:off x="619125" y="2932113"/>
            <a:ext cx="8229600" cy="1143000"/>
          </a:xfrm>
        </p:spPr>
        <p:txBody>
          <a:bodyPr/>
          <a:lstStyle/>
          <a:p>
            <a:pPr rtl="0" eaLnBrk="1" latinLnBrk="0" hangingPunct="1"/>
            <a:r>
              <a:rPr lang="en-US" sz="3200" b="0" i="0" kern="1200" spc="0" baseline="0" dirty="0" smtClean="0">
                <a:ln>
                  <a:noFill/>
                </a:ln>
                <a:solidFill>
                  <a:srgbClr val="2E2D8D"/>
                </a:solidFill>
                <a:effectLst/>
                <a:latin typeface="Arial Black"/>
                <a:ea typeface="+mn-ea"/>
                <a:cs typeface="Arial Black"/>
              </a:rPr>
              <a:t>Pre-Assessment</a:t>
            </a:r>
            <a:endParaRPr lang="en-US" dirty="0" smtClean="0">
              <a:effectLst/>
            </a:endParaRPr>
          </a:p>
          <a:p>
            <a:endParaRPr lang="en-US" dirty="0"/>
          </a:p>
        </p:txBody>
      </p:sp>
    </p:spTree>
    <p:extLst>
      <p:ext uri="{BB962C8B-B14F-4D97-AF65-F5344CB8AC3E}">
        <p14:creationId xmlns:p14="http://schemas.microsoft.com/office/powerpoint/2010/main" xmlns="" val="34856836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7"/>
          <p:cNvSpPr>
            <a:spLocks noGrp="1"/>
          </p:cNvSpPr>
          <p:nvPr>
            <p:ph type="sldNum" sz="quarter" idx="12"/>
          </p:nvPr>
        </p:nvSpPr>
        <p:spPr/>
        <p:txBody>
          <a:bodyPr/>
          <a:lstStyle/>
          <a:p>
            <a:fld id="{CD7B7113-EBDE-9C4A-98B0-D519A70CB2E6}" type="slidenum">
              <a:rPr lang="en-US" smtClean="0">
                <a:latin typeface="Arial" pitchFamily="34" charset="0"/>
                <a:cs typeface="Arial" pitchFamily="34" charset="0"/>
              </a:rPr>
              <a:pPr/>
              <a:t>50</a:t>
            </a:fld>
            <a:endParaRPr lang="en-US" dirty="0">
              <a:latin typeface="Arial" pitchFamily="34" charset="0"/>
              <a:cs typeface="Arial" pitchFamily="34" charset="0"/>
            </a:endParaRPr>
          </a:p>
        </p:txBody>
      </p:sp>
      <p:sp>
        <p:nvSpPr>
          <p:cNvPr id="2" name="Title 1"/>
          <p:cNvSpPr>
            <a:spLocks noGrp="1"/>
          </p:cNvSpPr>
          <p:nvPr>
            <p:ph type="title"/>
          </p:nvPr>
        </p:nvSpPr>
        <p:spPr>
          <a:xfrm>
            <a:off x="457200" y="2522538"/>
            <a:ext cx="8229600" cy="1143000"/>
          </a:xfrm>
        </p:spPr>
        <p:txBody>
          <a:bodyPr>
            <a:normAutofit fontScale="90000"/>
          </a:bodyPr>
          <a:lstStyle/>
          <a:p>
            <a:pPr lvl="0" algn="l"/>
            <a:r>
              <a:rPr lang="en-US" sz="3600" dirty="0" smtClean="0">
                <a:solidFill>
                  <a:srgbClr val="2E2D8D"/>
                </a:solidFill>
                <a:latin typeface="Arial Black"/>
                <a:cs typeface="Arial Black"/>
              </a:rPr>
              <a:t>             Investigating </a:t>
            </a:r>
            <a:r>
              <a:rPr lang="en-US" sz="3600" dirty="0">
                <a:solidFill>
                  <a:srgbClr val="2E2D8D"/>
                </a:solidFill>
                <a:latin typeface="Arial Black"/>
                <a:cs typeface="Arial Black"/>
              </a:rPr>
              <a:t>Entities</a:t>
            </a:r>
            <a:r>
              <a:rPr lang="en-US" sz="2800" dirty="0">
                <a:solidFill>
                  <a:srgbClr val="2E2D8D"/>
                </a:solidFill>
                <a:latin typeface="Arial Black"/>
                <a:cs typeface="Arial Black"/>
              </a:rPr>
              <a:t/>
            </a:r>
            <a:br>
              <a:rPr lang="en-US" sz="2800" dirty="0">
                <a:solidFill>
                  <a:srgbClr val="2E2D8D"/>
                </a:solidFill>
                <a:latin typeface="Arial Black"/>
                <a:cs typeface="Arial Black"/>
              </a:rPr>
            </a:br>
            <a:r>
              <a:rPr lang="en-US" sz="2800" kern="1200" dirty="0" smtClean="0">
                <a:solidFill>
                  <a:srgbClr val="000000"/>
                </a:solidFill>
                <a:effectLst/>
                <a:latin typeface="Arial"/>
                <a:ea typeface="+mn-ea"/>
                <a:cs typeface="Arial"/>
              </a:rPr>
              <a:t/>
            </a:r>
            <a:br>
              <a:rPr lang="en-US" sz="2800" kern="1200" dirty="0" smtClean="0">
                <a:solidFill>
                  <a:srgbClr val="000000"/>
                </a:solidFill>
                <a:effectLst/>
                <a:latin typeface="Arial"/>
                <a:ea typeface="+mn-ea"/>
                <a:cs typeface="Arial"/>
              </a:rPr>
            </a:br>
            <a:r>
              <a:rPr lang="en-US" sz="2800" dirty="0" smtClean="0">
                <a:solidFill>
                  <a:srgbClr val="000000"/>
                </a:solidFill>
                <a:latin typeface="Arial"/>
                <a:ea typeface="+mn-ea"/>
                <a:cs typeface="Arial"/>
              </a:rPr>
              <a:t>                          </a:t>
            </a:r>
            <a:r>
              <a:rPr lang="en-US" sz="3100" kern="1200" dirty="0" smtClean="0">
                <a:solidFill>
                  <a:srgbClr val="000000"/>
                </a:solidFill>
                <a:effectLst/>
                <a:latin typeface="Arial" pitchFamily="34" charset="0"/>
                <a:ea typeface="+mn-ea"/>
                <a:cs typeface="Arial" pitchFamily="34" charset="0"/>
              </a:rPr>
              <a:t>PSCs/ZPICs/MEDICs</a:t>
            </a:r>
            <a:endParaRPr lang="en-US" sz="3100" dirty="0" smtClean="0">
              <a:effectLst/>
              <a:latin typeface="Arial" pitchFamily="34" charset="0"/>
              <a:cs typeface="Arial" pitchFamily="34" charset="0"/>
            </a:endParaRPr>
          </a:p>
          <a:p>
            <a:pPr marL="2286000" algn="l" rtl="0" eaLnBrk="1" latinLnBrk="0" hangingPunct="1"/>
            <a:r>
              <a:rPr lang="en-US" sz="1100" kern="1200" dirty="0" smtClean="0">
                <a:solidFill>
                  <a:srgbClr val="000000"/>
                </a:solidFill>
                <a:effectLst/>
                <a:latin typeface="Arial" pitchFamily="34" charset="0"/>
                <a:ea typeface="+mn-ea"/>
                <a:cs typeface="Arial" pitchFamily="34" charset="0"/>
              </a:rPr>
              <a:t/>
            </a:r>
            <a:br>
              <a:rPr lang="en-US" sz="1100" kern="1200" dirty="0" smtClean="0">
                <a:solidFill>
                  <a:srgbClr val="000000"/>
                </a:solidFill>
                <a:effectLst/>
                <a:latin typeface="Arial" pitchFamily="34" charset="0"/>
                <a:ea typeface="+mn-ea"/>
                <a:cs typeface="Arial" pitchFamily="34" charset="0"/>
              </a:rPr>
            </a:br>
            <a:r>
              <a:rPr lang="en-US" sz="3100" kern="1200" dirty="0" smtClean="0">
                <a:solidFill>
                  <a:srgbClr val="000000"/>
                </a:solidFill>
                <a:effectLst/>
                <a:latin typeface="Arial" pitchFamily="34" charset="0"/>
                <a:ea typeface="+mn-ea"/>
                <a:cs typeface="Arial" pitchFamily="34" charset="0"/>
              </a:rPr>
              <a:t>OIG</a:t>
            </a:r>
            <a:endParaRPr lang="en-US" sz="3100" dirty="0" smtClean="0">
              <a:effectLst/>
              <a:latin typeface="Arial" pitchFamily="34" charset="0"/>
              <a:cs typeface="Arial" pitchFamily="34" charset="0"/>
            </a:endParaRPr>
          </a:p>
          <a:p>
            <a:pPr marL="2286000" algn="l" rtl="0" eaLnBrk="1" latinLnBrk="0" hangingPunct="1"/>
            <a:r>
              <a:rPr lang="en-US" sz="1100" kern="1200" dirty="0" smtClean="0">
                <a:solidFill>
                  <a:srgbClr val="000000"/>
                </a:solidFill>
                <a:effectLst/>
                <a:latin typeface="Arial" pitchFamily="34" charset="0"/>
                <a:ea typeface="+mn-ea"/>
                <a:cs typeface="Arial" pitchFamily="34" charset="0"/>
              </a:rPr>
              <a:t/>
            </a:r>
            <a:br>
              <a:rPr lang="en-US" sz="1100" kern="1200" dirty="0" smtClean="0">
                <a:solidFill>
                  <a:srgbClr val="000000"/>
                </a:solidFill>
                <a:effectLst/>
                <a:latin typeface="Arial" pitchFamily="34" charset="0"/>
                <a:ea typeface="+mn-ea"/>
                <a:cs typeface="Arial" pitchFamily="34" charset="0"/>
              </a:rPr>
            </a:br>
            <a:r>
              <a:rPr lang="en-US" sz="3100" kern="1200" dirty="0" smtClean="0">
                <a:solidFill>
                  <a:srgbClr val="000000"/>
                </a:solidFill>
                <a:effectLst/>
                <a:latin typeface="Arial" pitchFamily="34" charset="0"/>
                <a:ea typeface="+mn-ea"/>
                <a:cs typeface="Arial" pitchFamily="34" charset="0"/>
              </a:rPr>
              <a:t>DOJ</a:t>
            </a:r>
            <a:endParaRPr lang="en-US" sz="3100" dirty="0" smtClean="0">
              <a:effectLst/>
              <a:latin typeface="Arial" pitchFamily="34" charset="0"/>
              <a:cs typeface="Arial" pitchFamily="34" charset="0"/>
            </a:endParaRPr>
          </a:p>
          <a:p>
            <a:pPr marL="2286000" algn="l" rtl="0" eaLnBrk="1" latinLnBrk="0" hangingPunct="1"/>
            <a:r>
              <a:rPr lang="en-US" sz="1100" kern="1200" dirty="0" smtClean="0">
                <a:solidFill>
                  <a:srgbClr val="000000"/>
                </a:solidFill>
                <a:effectLst/>
                <a:latin typeface="Arial" pitchFamily="34" charset="0"/>
                <a:ea typeface="+mn-ea"/>
                <a:cs typeface="Arial" pitchFamily="34" charset="0"/>
              </a:rPr>
              <a:t/>
            </a:r>
            <a:br>
              <a:rPr lang="en-US" sz="1100" kern="1200" dirty="0" smtClean="0">
                <a:solidFill>
                  <a:srgbClr val="000000"/>
                </a:solidFill>
                <a:effectLst/>
                <a:latin typeface="Arial" pitchFamily="34" charset="0"/>
                <a:ea typeface="+mn-ea"/>
                <a:cs typeface="Arial" pitchFamily="34" charset="0"/>
              </a:rPr>
            </a:br>
            <a:r>
              <a:rPr lang="en-US" sz="3100" kern="1200" dirty="0" smtClean="0">
                <a:solidFill>
                  <a:srgbClr val="000000"/>
                </a:solidFill>
                <a:effectLst/>
                <a:latin typeface="Arial" pitchFamily="34" charset="0"/>
                <a:ea typeface="+mn-ea"/>
                <a:cs typeface="Arial" pitchFamily="34" charset="0"/>
              </a:rPr>
              <a:t>HEAT</a:t>
            </a:r>
            <a:endParaRPr lang="en-US" sz="3100" dirty="0" smtClean="0">
              <a:effectLst/>
              <a:latin typeface="Arial" pitchFamily="34" charset="0"/>
              <a:cs typeface="Arial" pitchFamily="34" charset="0"/>
            </a:endParaRPr>
          </a:p>
          <a:p>
            <a:endParaRPr lang="en-US" dirty="0"/>
          </a:p>
        </p:txBody>
      </p:sp>
    </p:spTree>
    <p:extLst>
      <p:ext uri="{BB962C8B-B14F-4D97-AF65-F5344CB8AC3E}">
        <p14:creationId xmlns:p14="http://schemas.microsoft.com/office/powerpoint/2010/main" xmlns="" val="29856808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CD7B7113-EBDE-9C4A-98B0-D519A70CB2E6}" type="slidenum">
              <a:rPr lang="en-US" smtClean="0">
                <a:latin typeface="Arial" pitchFamily="34" charset="0"/>
                <a:cs typeface="Arial" pitchFamily="34" charset="0"/>
              </a:rPr>
              <a:pPr/>
              <a:t>51</a:t>
            </a:fld>
            <a:endParaRPr lang="en-US" dirty="0">
              <a:latin typeface="Arial" pitchFamily="34" charset="0"/>
              <a:cs typeface="Arial" pitchFamily="34" charset="0"/>
            </a:endParaRPr>
          </a:p>
        </p:txBody>
      </p:sp>
      <p:sp>
        <p:nvSpPr>
          <p:cNvPr id="2" name="Title 1"/>
          <p:cNvSpPr>
            <a:spLocks noGrp="1"/>
          </p:cNvSpPr>
          <p:nvPr>
            <p:ph type="title"/>
          </p:nvPr>
        </p:nvSpPr>
        <p:spPr>
          <a:xfrm>
            <a:off x="371475" y="3065463"/>
            <a:ext cx="8572500" cy="1143000"/>
          </a:xfrm>
        </p:spPr>
        <p:txBody>
          <a:bodyPr>
            <a:normAutofit fontScale="90000"/>
          </a:bodyPr>
          <a:lstStyle/>
          <a:p>
            <a:pPr lvl="0" algn="l"/>
            <a:r>
              <a:rPr lang="en-US" sz="3600" dirty="0" smtClean="0">
                <a:solidFill>
                  <a:srgbClr val="2E2D8D"/>
                </a:solidFill>
                <a:latin typeface="Arial Black"/>
                <a:cs typeface="Arial Black"/>
              </a:rPr>
              <a:t>              PSCs</a:t>
            </a:r>
            <a:r>
              <a:rPr lang="en-US" sz="3600" dirty="0">
                <a:solidFill>
                  <a:srgbClr val="2E2D8D"/>
                </a:solidFill>
                <a:latin typeface="Arial Black"/>
                <a:cs typeface="Arial Black"/>
              </a:rPr>
              <a:t>, ZPICs, MEDICs</a:t>
            </a:r>
            <a:r>
              <a:rPr lang="en-US" sz="3600" dirty="0">
                <a:solidFill>
                  <a:srgbClr val="FF0000"/>
                </a:solidFill>
                <a:latin typeface="Arial Black"/>
                <a:cs typeface="Arial Black"/>
              </a:rPr>
              <a:t> </a:t>
            </a:r>
            <a:r>
              <a:rPr lang="en-US" sz="2800" dirty="0">
                <a:solidFill>
                  <a:srgbClr val="2E2D8D"/>
                </a:solidFill>
                <a:latin typeface="Arial Black"/>
                <a:cs typeface="Arial Black"/>
              </a:rPr>
              <a:t/>
            </a:r>
            <a:br>
              <a:rPr lang="en-US" sz="2800" dirty="0">
                <a:solidFill>
                  <a:srgbClr val="2E2D8D"/>
                </a:solidFill>
                <a:latin typeface="Arial Black"/>
                <a:cs typeface="Arial Black"/>
              </a:rPr>
            </a:br>
            <a:r>
              <a:rPr lang="en-US" sz="2800" kern="1200" dirty="0" smtClean="0">
                <a:solidFill>
                  <a:srgbClr val="000000"/>
                </a:solidFill>
                <a:effectLst/>
                <a:latin typeface="Arial"/>
                <a:ea typeface="+mn-ea"/>
                <a:cs typeface="Arial"/>
              </a:rPr>
              <a:t/>
            </a:r>
            <a:br>
              <a:rPr lang="en-US" sz="2800" kern="1200" dirty="0" smtClean="0">
                <a:solidFill>
                  <a:srgbClr val="000000"/>
                </a:solidFill>
                <a:effectLst/>
                <a:latin typeface="Arial"/>
                <a:ea typeface="+mn-ea"/>
                <a:cs typeface="Arial"/>
              </a:rPr>
            </a:br>
            <a:r>
              <a:rPr lang="en-US" sz="2800" kern="1200" dirty="0" smtClean="0">
                <a:solidFill>
                  <a:srgbClr val="000000"/>
                </a:solidFill>
                <a:effectLst/>
                <a:latin typeface="Arial"/>
                <a:ea typeface="+mn-ea"/>
                <a:cs typeface="Arial"/>
              </a:rPr>
              <a:t>                          </a:t>
            </a:r>
            <a:r>
              <a:rPr lang="en-US" sz="3100" kern="1200" dirty="0" smtClean="0">
                <a:solidFill>
                  <a:srgbClr val="000000"/>
                </a:solidFill>
                <a:effectLst/>
                <a:latin typeface="Arial" pitchFamily="34" charset="0"/>
                <a:ea typeface="+mn-ea"/>
                <a:cs typeface="Arial" pitchFamily="34" charset="0"/>
              </a:rPr>
              <a:t>Identify cases of suspected fraud </a:t>
            </a:r>
            <a:br>
              <a:rPr lang="en-US" sz="3100" kern="1200" dirty="0" smtClean="0">
                <a:solidFill>
                  <a:srgbClr val="000000"/>
                </a:solidFill>
                <a:effectLst/>
                <a:latin typeface="Arial" pitchFamily="34" charset="0"/>
                <a:ea typeface="+mn-ea"/>
                <a:cs typeface="Arial" pitchFamily="34" charset="0"/>
              </a:rPr>
            </a:br>
            <a:r>
              <a:rPr lang="en-US" sz="3100" kern="1200" dirty="0" smtClean="0">
                <a:solidFill>
                  <a:srgbClr val="000000"/>
                </a:solidFill>
                <a:effectLst/>
                <a:latin typeface="Arial" pitchFamily="34" charset="0"/>
                <a:ea typeface="+mn-ea"/>
                <a:cs typeface="Arial" pitchFamily="34" charset="0"/>
              </a:rPr>
              <a:t>                       and abuse</a:t>
            </a:r>
            <a:endParaRPr lang="en-US" sz="3100" dirty="0" smtClean="0">
              <a:effectLst/>
              <a:latin typeface="Arial" pitchFamily="34" charset="0"/>
              <a:cs typeface="Arial" pitchFamily="34" charset="0"/>
            </a:endParaRPr>
          </a:p>
          <a:p>
            <a:pPr marL="2286000" algn="l" rtl="0" eaLnBrk="1" latinLnBrk="0" hangingPunct="1"/>
            <a:r>
              <a:rPr lang="en-US" sz="1700" kern="1200" dirty="0" smtClean="0">
                <a:solidFill>
                  <a:srgbClr val="000000"/>
                </a:solidFill>
                <a:effectLst/>
                <a:latin typeface="Arial" pitchFamily="34" charset="0"/>
                <a:ea typeface="+mn-ea"/>
                <a:cs typeface="Arial" pitchFamily="34" charset="0"/>
              </a:rPr>
              <a:t/>
            </a:r>
            <a:br>
              <a:rPr lang="en-US" sz="1700" kern="1200" dirty="0" smtClean="0">
                <a:solidFill>
                  <a:srgbClr val="000000"/>
                </a:solidFill>
                <a:effectLst/>
                <a:latin typeface="Arial" pitchFamily="34" charset="0"/>
                <a:ea typeface="+mn-ea"/>
                <a:cs typeface="Arial" pitchFamily="34" charset="0"/>
              </a:rPr>
            </a:br>
            <a:r>
              <a:rPr lang="en-US" sz="3100" kern="1200" dirty="0" smtClean="0">
                <a:solidFill>
                  <a:srgbClr val="000000"/>
                </a:solidFill>
                <a:effectLst/>
                <a:latin typeface="Arial" pitchFamily="34" charset="0"/>
                <a:ea typeface="+mn-ea"/>
                <a:cs typeface="Arial" pitchFamily="34" charset="0"/>
              </a:rPr>
              <a:t>Refer cases of suspected fraud to OIG</a:t>
            </a:r>
            <a:endParaRPr lang="en-US" sz="3100" dirty="0" smtClean="0">
              <a:effectLst/>
              <a:latin typeface="Arial" pitchFamily="34" charset="0"/>
              <a:cs typeface="Arial" pitchFamily="34" charset="0"/>
            </a:endParaRPr>
          </a:p>
          <a:p>
            <a:pPr marL="2286000" algn="l" rtl="0" eaLnBrk="1" latinLnBrk="0" hangingPunct="1"/>
            <a:r>
              <a:rPr lang="en-US" sz="1700" kern="1200" dirty="0" smtClean="0">
                <a:solidFill>
                  <a:srgbClr val="000000"/>
                </a:solidFill>
                <a:effectLst/>
                <a:latin typeface="Arial" pitchFamily="34" charset="0"/>
                <a:ea typeface="+mn-ea"/>
                <a:cs typeface="Arial" pitchFamily="34" charset="0"/>
              </a:rPr>
              <a:t/>
            </a:r>
            <a:br>
              <a:rPr lang="en-US" sz="1700" kern="1200" dirty="0" smtClean="0">
                <a:solidFill>
                  <a:srgbClr val="000000"/>
                </a:solidFill>
                <a:effectLst/>
                <a:latin typeface="Arial" pitchFamily="34" charset="0"/>
                <a:ea typeface="+mn-ea"/>
                <a:cs typeface="Arial" pitchFamily="34" charset="0"/>
              </a:rPr>
            </a:br>
            <a:r>
              <a:rPr lang="en-US" sz="3100" kern="1200" dirty="0" smtClean="0">
                <a:solidFill>
                  <a:srgbClr val="000000"/>
                </a:solidFill>
                <a:effectLst/>
                <a:latin typeface="Arial" pitchFamily="34" charset="0"/>
                <a:ea typeface="+mn-ea"/>
                <a:cs typeface="Arial" pitchFamily="34" charset="0"/>
              </a:rPr>
              <a:t>Refer cases of suspected abuse to:</a:t>
            </a:r>
            <a:endParaRPr lang="en-US" sz="3100" dirty="0" smtClean="0">
              <a:effectLst/>
              <a:latin typeface="Arial" pitchFamily="34" charset="0"/>
              <a:cs typeface="Arial" pitchFamily="34" charset="0"/>
            </a:endParaRPr>
          </a:p>
          <a:p>
            <a:pPr marL="2743200" indent="-457200" algn="l" rtl="0" eaLnBrk="1" latinLnBrk="0" hangingPunct="1">
              <a:buFont typeface="Arial" pitchFamily="34" charset="0"/>
              <a:buChar char="•"/>
            </a:pPr>
            <a:r>
              <a:rPr lang="en-US" sz="3100" kern="1200" dirty="0" smtClean="0">
                <a:solidFill>
                  <a:srgbClr val="000000"/>
                </a:solidFill>
                <a:effectLst/>
                <a:latin typeface="Arial" pitchFamily="34" charset="0"/>
                <a:ea typeface="+mn-ea"/>
                <a:cs typeface="Arial" pitchFamily="34" charset="0"/>
              </a:rPr>
              <a:t>Appropriate Medicare Contractor, and/or</a:t>
            </a:r>
            <a:endParaRPr lang="en-US" sz="3100" dirty="0" smtClean="0">
              <a:effectLst/>
              <a:latin typeface="Arial" pitchFamily="34" charset="0"/>
              <a:cs typeface="Arial" pitchFamily="34" charset="0"/>
            </a:endParaRPr>
          </a:p>
          <a:p>
            <a:pPr marL="2743200" indent="-457200" algn="l" rtl="0" eaLnBrk="1" latinLnBrk="0" hangingPunct="1">
              <a:buFont typeface="Arial" pitchFamily="34" charset="0"/>
              <a:buChar char="•"/>
            </a:pPr>
            <a:r>
              <a:rPr lang="en-US" sz="3100" kern="1200" dirty="0" smtClean="0">
                <a:solidFill>
                  <a:srgbClr val="000000"/>
                </a:solidFill>
                <a:effectLst/>
                <a:latin typeface="Arial" pitchFamily="34" charset="0"/>
                <a:ea typeface="+mn-ea"/>
                <a:cs typeface="Arial" pitchFamily="34" charset="0"/>
              </a:rPr>
              <a:t>OIG</a:t>
            </a:r>
            <a:endParaRPr lang="en-US" sz="3100" dirty="0" smtClean="0">
              <a:effectLst/>
              <a:latin typeface="Arial" pitchFamily="34" charset="0"/>
              <a:cs typeface="Arial" pitchFamily="34" charset="0"/>
            </a:endParaRPr>
          </a:p>
          <a:p>
            <a:pPr marL="2286000" algn="l" rtl="0" eaLnBrk="1" latinLnBrk="0" hangingPunct="1"/>
            <a:r>
              <a:rPr lang="en-US" sz="1700" kern="1200" dirty="0" smtClean="0">
                <a:solidFill>
                  <a:srgbClr val="000000"/>
                </a:solidFill>
                <a:effectLst/>
                <a:latin typeface="Arial" pitchFamily="34" charset="0"/>
                <a:ea typeface="+mn-ea"/>
                <a:cs typeface="Arial" pitchFamily="34" charset="0"/>
              </a:rPr>
              <a:t/>
            </a:r>
            <a:br>
              <a:rPr lang="en-US" sz="1700" kern="1200" dirty="0" smtClean="0">
                <a:solidFill>
                  <a:srgbClr val="000000"/>
                </a:solidFill>
                <a:effectLst/>
                <a:latin typeface="Arial" pitchFamily="34" charset="0"/>
                <a:ea typeface="+mn-ea"/>
                <a:cs typeface="Arial" pitchFamily="34" charset="0"/>
              </a:rPr>
            </a:br>
            <a:r>
              <a:rPr lang="en-US" sz="3100" kern="1200" dirty="0" smtClean="0">
                <a:solidFill>
                  <a:srgbClr val="000000"/>
                </a:solidFill>
                <a:effectLst/>
                <a:latin typeface="Arial" pitchFamily="34" charset="0"/>
                <a:ea typeface="+mn-ea"/>
                <a:cs typeface="Arial" pitchFamily="34" charset="0"/>
              </a:rPr>
              <a:t>May take concurrent action</a:t>
            </a:r>
            <a:endParaRPr lang="en-US" sz="3100" dirty="0" smtClean="0">
              <a:effectLst/>
              <a:latin typeface="Arial" pitchFamily="34" charset="0"/>
              <a:cs typeface="Arial" pitchFamily="34" charset="0"/>
            </a:endParaRPr>
          </a:p>
          <a:p>
            <a:endParaRPr lang="en-US" dirty="0"/>
          </a:p>
        </p:txBody>
      </p:sp>
    </p:spTree>
    <p:extLst>
      <p:ext uri="{BB962C8B-B14F-4D97-AF65-F5344CB8AC3E}">
        <p14:creationId xmlns:p14="http://schemas.microsoft.com/office/powerpoint/2010/main" xmlns="" val="21239343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7"/>
          <p:cNvSpPr>
            <a:spLocks noGrp="1"/>
          </p:cNvSpPr>
          <p:nvPr>
            <p:ph type="sldNum" sz="quarter" idx="12"/>
          </p:nvPr>
        </p:nvSpPr>
        <p:spPr/>
        <p:txBody>
          <a:bodyPr/>
          <a:lstStyle/>
          <a:p>
            <a:fld id="{CD7B7113-EBDE-9C4A-98B0-D519A70CB2E6}" type="slidenum">
              <a:rPr lang="en-US" smtClean="0">
                <a:latin typeface="Arial" pitchFamily="34" charset="0"/>
                <a:cs typeface="Arial" pitchFamily="34" charset="0"/>
              </a:rPr>
              <a:pPr/>
              <a:t>52</a:t>
            </a:fld>
            <a:endParaRPr lang="en-US" dirty="0">
              <a:latin typeface="Arial" pitchFamily="34" charset="0"/>
              <a:cs typeface="Arial" pitchFamily="34" charset="0"/>
            </a:endParaRPr>
          </a:p>
        </p:txBody>
      </p:sp>
      <p:sp>
        <p:nvSpPr>
          <p:cNvPr id="2" name="Title 1"/>
          <p:cNvSpPr>
            <a:spLocks noGrp="1"/>
          </p:cNvSpPr>
          <p:nvPr>
            <p:ph type="title"/>
          </p:nvPr>
        </p:nvSpPr>
        <p:spPr>
          <a:xfrm>
            <a:off x="457200" y="1951038"/>
            <a:ext cx="8229600" cy="1143000"/>
          </a:xfrm>
        </p:spPr>
        <p:txBody>
          <a:bodyPr>
            <a:normAutofit fontScale="90000"/>
          </a:bodyPr>
          <a:lstStyle/>
          <a:p>
            <a:pPr lvl="0" algn="l"/>
            <a:r>
              <a:rPr lang="en-US" sz="3600" dirty="0" smtClean="0">
                <a:solidFill>
                  <a:srgbClr val="2E2D8D"/>
                </a:solidFill>
                <a:latin typeface="Arial Black"/>
                <a:cs typeface="Arial Black"/>
              </a:rPr>
              <a:t>                      HHS </a:t>
            </a:r>
            <a:r>
              <a:rPr lang="en-US" sz="3600" dirty="0">
                <a:solidFill>
                  <a:srgbClr val="2E2D8D"/>
                </a:solidFill>
                <a:latin typeface="Arial Black"/>
                <a:cs typeface="Arial Black"/>
              </a:rPr>
              <a:t>OIG</a:t>
            </a:r>
            <a:r>
              <a:rPr lang="en-US" sz="2800" dirty="0">
                <a:solidFill>
                  <a:srgbClr val="2E2D8D"/>
                </a:solidFill>
                <a:latin typeface="Arial Black"/>
                <a:cs typeface="Arial Black"/>
              </a:rPr>
              <a:t/>
            </a:r>
            <a:br>
              <a:rPr lang="en-US" sz="2800" dirty="0">
                <a:solidFill>
                  <a:srgbClr val="2E2D8D"/>
                </a:solidFill>
                <a:latin typeface="Arial Black"/>
                <a:cs typeface="Arial Black"/>
              </a:rPr>
            </a:br>
            <a:r>
              <a:rPr lang="en-US" sz="2800" kern="1200" dirty="0" smtClean="0">
                <a:solidFill>
                  <a:srgbClr val="000000"/>
                </a:solidFill>
                <a:effectLst/>
                <a:latin typeface="Arial"/>
                <a:ea typeface="+mn-ea"/>
                <a:cs typeface="Arial"/>
              </a:rPr>
              <a:t/>
            </a:r>
            <a:br>
              <a:rPr lang="en-US" sz="2800" kern="1200" dirty="0" smtClean="0">
                <a:solidFill>
                  <a:srgbClr val="000000"/>
                </a:solidFill>
                <a:effectLst/>
                <a:latin typeface="Arial"/>
                <a:ea typeface="+mn-ea"/>
                <a:cs typeface="Arial"/>
              </a:rPr>
            </a:br>
            <a:r>
              <a:rPr lang="en-US" sz="2800" kern="1200" dirty="0" smtClean="0">
                <a:solidFill>
                  <a:srgbClr val="000000"/>
                </a:solidFill>
                <a:effectLst/>
                <a:latin typeface="Arial"/>
                <a:ea typeface="+mn-ea"/>
                <a:cs typeface="Arial"/>
              </a:rPr>
              <a:t>                          </a:t>
            </a:r>
            <a:r>
              <a:rPr lang="en-US" sz="3100" kern="1200" dirty="0" smtClean="0">
                <a:solidFill>
                  <a:srgbClr val="000000"/>
                </a:solidFill>
                <a:effectLst/>
                <a:latin typeface="Arial" pitchFamily="34" charset="0"/>
                <a:ea typeface="+mn-ea"/>
                <a:cs typeface="Arial" pitchFamily="34" charset="0"/>
              </a:rPr>
              <a:t>Protects</a:t>
            </a:r>
            <a:endParaRPr lang="en-US" sz="3100" dirty="0" smtClean="0">
              <a:effectLst/>
              <a:latin typeface="Arial" pitchFamily="34" charset="0"/>
              <a:cs typeface="Arial" pitchFamily="34" charset="0"/>
            </a:endParaRPr>
          </a:p>
          <a:p>
            <a:pPr marL="2286000" algn="l" rtl="0" eaLnBrk="1" latinLnBrk="0" hangingPunct="1"/>
            <a:r>
              <a:rPr lang="en-US" sz="1700" kern="1200" dirty="0" smtClean="0">
                <a:solidFill>
                  <a:srgbClr val="000000"/>
                </a:solidFill>
                <a:effectLst/>
                <a:latin typeface="Arial"/>
                <a:ea typeface="+mn-ea"/>
                <a:cs typeface="Arial"/>
              </a:rPr>
              <a:t/>
            </a:r>
            <a:br>
              <a:rPr lang="en-US" sz="1700" kern="1200" dirty="0" smtClean="0">
                <a:solidFill>
                  <a:srgbClr val="000000"/>
                </a:solidFill>
                <a:effectLst/>
                <a:latin typeface="Arial"/>
                <a:ea typeface="+mn-ea"/>
                <a:cs typeface="Arial"/>
              </a:rPr>
            </a:br>
            <a:r>
              <a:rPr lang="en-US" sz="3100" kern="1200" dirty="0" smtClean="0">
                <a:solidFill>
                  <a:srgbClr val="000000"/>
                </a:solidFill>
                <a:effectLst/>
                <a:latin typeface="Arial" pitchFamily="34" charset="0"/>
                <a:ea typeface="+mn-ea"/>
                <a:cs typeface="Arial" pitchFamily="34" charset="0"/>
              </a:rPr>
              <a:t>Audits, investigates, inspects</a:t>
            </a:r>
            <a:endParaRPr lang="en-US" sz="3100" dirty="0" smtClean="0">
              <a:effectLst/>
              <a:latin typeface="Arial" pitchFamily="34" charset="0"/>
              <a:cs typeface="Arial" pitchFamily="34" charset="0"/>
            </a:endParaRPr>
          </a:p>
          <a:p>
            <a:pPr marL="2286000" algn="l" rtl="0" eaLnBrk="1" latinLnBrk="0" hangingPunct="1"/>
            <a:r>
              <a:rPr lang="en-US" sz="1700" kern="1200" dirty="0" smtClean="0">
                <a:solidFill>
                  <a:srgbClr val="000000"/>
                </a:solidFill>
                <a:effectLst/>
                <a:latin typeface="Arial"/>
                <a:ea typeface="+mn-ea"/>
                <a:cs typeface="Arial"/>
              </a:rPr>
              <a:t/>
            </a:r>
            <a:br>
              <a:rPr lang="en-US" sz="1700" kern="1200" dirty="0" smtClean="0">
                <a:solidFill>
                  <a:srgbClr val="000000"/>
                </a:solidFill>
                <a:effectLst/>
                <a:latin typeface="Arial"/>
                <a:ea typeface="+mn-ea"/>
                <a:cs typeface="Arial"/>
              </a:rPr>
            </a:br>
            <a:r>
              <a:rPr lang="en-US" sz="3100" kern="1200" dirty="0" smtClean="0">
                <a:solidFill>
                  <a:srgbClr val="000000"/>
                </a:solidFill>
                <a:effectLst/>
                <a:latin typeface="Arial" pitchFamily="34" charset="0"/>
                <a:ea typeface="+mn-ea"/>
                <a:cs typeface="Arial" pitchFamily="34" charset="0"/>
              </a:rPr>
              <a:t>Excludes and penalizes</a:t>
            </a:r>
            <a:endParaRPr lang="en-US" sz="3100" dirty="0" smtClean="0">
              <a:effectLst/>
              <a:latin typeface="Arial" pitchFamily="34" charset="0"/>
              <a:cs typeface="Arial" pitchFamily="34" charset="0"/>
            </a:endParaRPr>
          </a:p>
          <a:p>
            <a:endParaRPr lang="en-US" dirty="0"/>
          </a:p>
        </p:txBody>
      </p:sp>
    </p:spTree>
    <p:extLst>
      <p:ext uri="{BB962C8B-B14F-4D97-AF65-F5344CB8AC3E}">
        <p14:creationId xmlns:p14="http://schemas.microsoft.com/office/powerpoint/2010/main" xmlns="" val="654723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7"/>
          <p:cNvSpPr>
            <a:spLocks noGrp="1"/>
          </p:cNvSpPr>
          <p:nvPr>
            <p:ph type="sldNum" sz="quarter" idx="12"/>
          </p:nvPr>
        </p:nvSpPr>
        <p:spPr/>
        <p:txBody>
          <a:bodyPr/>
          <a:lstStyle/>
          <a:p>
            <a:fld id="{CD7B7113-EBDE-9C4A-98B0-D519A70CB2E6}" type="slidenum">
              <a:rPr lang="en-US" smtClean="0">
                <a:latin typeface="Arial" pitchFamily="34" charset="0"/>
                <a:cs typeface="Arial" pitchFamily="34" charset="0"/>
              </a:rPr>
              <a:pPr/>
              <a:t>53</a:t>
            </a:fld>
            <a:endParaRPr lang="en-US" dirty="0">
              <a:latin typeface="Arial" pitchFamily="34" charset="0"/>
              <a:cs typeface="Arial" pitchFamily="34" charset="0"/>
            </a:endParaRPr>
          </a:p>
        </p:txBody>
      </p:sp>
      <p:sp>
        <p:nvSpPr>
          <p:cNvPr id="2" name="Title 1"/>
          <p:cNvSpPr>
            <a:spLocks noGrp="1"/>
          </p:cNvSpPr>
          <p:nvPr>
            <p:ph type="title"/>
          </p:nvPr>
        </p:nvSpPr>
        <p:spPr>
          <a:xfrm>
            <a:off x="452628" y="1903413"/>
            <a:ext cx="8229600" cy="1143000"/>
          </a:xfrm>
        </p:spPr>
        <p:txBody>
          <a:bodyPr>
            <a:normAutofit fontScale="90000"/>
          </a:bodyPr>
          <a:lstStyle/>
          <a:p>
            <a:pPr marL="2286000" lvl="0" algn="l"/>
            <a:r>
              <a:rPr lang="en-US" sz="3600" dirty="0" smtClean="0">
                <a:solidFill>
                  <a:srgbClr val="2E2D8D"/>
                </a:solidFill>
                <a:latin typeface="Arial Black"/>
                <a:cs typeface="Arial Black"/>
              </a:rPr>
              <a:t>        DOJ</a:t>
            </a:r>
            <a:r>
              <a:rPr lang="en-US" sz="2800" dirty="0">
                <a:solidFill>
                  <a:srgbClr val="2E2D8D"/>
                </a:solidFill>
                <a:latin typeface="Arial Black"/>
                <a:cs typeface="Arial Black"/>
              </a:rPr>
              <a:t/>
            </a:r>
            <a:br>
              <a:rPr lang="en-US" sz="2800" dirty="0">
                <a:solidFill>
                  <a:srgbClr val="2E2D8D"/>
                </a:solidFill>
                <a:latin typeface="Arial Black"/>
                <a:cs typeface="Arial Black"/>
              </a:rPr>
            </a:br>
            <a:r>
              <a:rPr lang="en-US" sz="2800" kern="1200" dirty="0" smtClean="0">
                <a:solidFill>
                  <a:srgbClr val="000000"/>
                </a:solidFill>
                <a:effectLst/>
                <a:latin typeface="Arial"/>
                <a:ea typeface="+mn-ea"/>
                <a:cs typeface="Arial"/>
              </a:rPr>
              <a:t/>
            </a:r>
            <a:br>
              <a:rPr lang="en-US" sz="2800" kern="1200" dirty="0" smtClean="0">
                <a:solidFill>
                  <a:srgbClr val="000000"/>
                </a:solidFill>
                <a:effectLst/>
                <a:latin typeface="Arial"/>
                <a:ea typeface="+mn-ea"/>
                <a:cs typeface="Arial"/>
              </a:rPr>
            </a:br>
            <a:r>
              <a:rPr lang="en-US" sz="3100" kern="1200" dirty="0" smtClean="0">
                <a:solidFill>
                  <a:srgbClr val="000000"/>
                </a:solidFill>
                <a:effectLst/>
                <a:latin typeface="Arial" pitchFamily="34" charset="0"/>
                <a:ea typeface="+mn-ea"/>
                <a:cs typeface="Arial" pitchFamily="34" charset="0"/>
              </a:rPr>
              <a:t>Investigates fraud and abuse in Federal Government programs</a:t>
            </a:r>
            <a:endParaRPr lang="en-US" sz="3100" dirty="0" smtClean="0">
              <a:effectLst/>
              <a:latin typeface="Arial" pitchFamily="34" charset="0"/>
              <a:cs typeface="Arial" pitchFamily="34" charset="0"/>
            </a:endParaRPr>
          </a:p>
          <a:p>
            <a:pPr marL="2286000" algn="l" rtl="0" eaLnBrk="1" latinLnBrk="0" hangingPunct="1"/>
            <a:r>
              <a:rPr lang="en-US" sz="2800" dirty="0">
                <a:solidFill>
                  <a:srgbClr val="000000"/>
                </a:solidFill>
                <a:latin typeface="Arial"/>
                <a:ea typeface="+mn-ea"/>
                <a:cs typeface="Arial"/>
              </a:rPr>
              <a:t/>
            </a:r>
            <a:br>
              <a:rPr lang="en-US" sz="2800" dirty="0">
                <a:solidFill>
                  <a:srgbClr val="000000"/>
                </a:solidFill>
                <a:latin typeface="Arial"/>
                <a:ea typeface="+mn-ea"/>
                <a:cs typeface="Arial"/>
              </a:rPr>
            </a:br>
            <a:r>
              <a:rPr lang="en-US" sz="3100" kern="1200" dirty="0" smtClean="0">
                <a:solidFill>
                  <a:srgbClr val="000000"/>
                </a:solidFill>
                <a:effectLst/>
                <a:latin typeface="Arial" pitchFamily="34" charset="0"/>
                <a:ea typeface="+mn-ea"/>
                <a:cs typeface="Arial" pitchFamily="34" charset="0"/>
              </a:rPr>
              <a:t>Partners with the OIG through HEAT</a:t>
            </a:r>
            <a:endParaRPr lang="en-US" sz="3100" dirty="0" smtClean="0">
              <a:effectLst/>
              <a:latin typeface="Arial" pitchFamily="34" charset="0"/>
              <a:cs typeface="Arial" pitchFamily="34" charset="0"/>
            </a:endParaRPr>
          </a:p>
          <a:p>
            <a:endParaRPr lang="en-US" dirty="0"/>
          </a:p>
        </p:txBody>
      </p:sp>
    </p:spTree>
    <p:extLst>
      <p:ext uri="{BB962C8B-B14F-4D97-AF65-F5344CB8AC3E}">
        <p14:creationId xmlns:p14="http://schemas.microsoft.com/office/powerpoint/2010/main" xmlns="" val="754438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5000"/>
            <a:ext cx="8229600" cy="1143000"/>
          </a:xfrm>
        </p:spPr>
        <p:txBody>
          <a:bodyPr>
            <a:normAutofit fontScale="90000"/>
          </a:bodyPr>
          <a:lstStyle/>
          <a:p>
            <a:pPr lvl="0"/>
            <a:r>
              <a:rPr lang="en-US" sz="3100" dirty="0" smtClean="0">
                <a:solidFill>
                  <a:srgbClr val="2E2D8D"/>
                </a:solidFill>
                <a:latin typeface="Arial Black"/>
                <a:cs typeface="Arial Black"/>
              </a:rPr>
              <a:t>Health Care Fraud Prevention and </a:t>
            </a:r>
            <a:br>
              <a:rPr lang="en-US" sz="3100" dirty="0" smtClean="0">
                <a:solidFill>
                  <a:srgbClr val="2E2D8D"/>
                </a:solidFill>
                <a:latin typeface="Arial Black"/>
                <a:cs typeface="Arial Black"/>
              </a:rPr>
            </a:br>
            <a:r>
              <a:rPr lang="en-US" sz="3100" dirty="0" smtClean="0">
                <a:solidFill>
                  <a:srgbClr val="2E2D8D"/>
                </a:solidFill>
                <a:latin typeface="Arial Black"/>
                <a:cs typeface="Arial Black"/>
              </a:rPr>
              <a:t>Enforcement Action Team (HEAT)</a:t>
            </a:r>
            <a:r>
              <a:rPr lang="en-US" dirty="0" smtClean="0">
                <a:solidFill>
                  <a:srgbClr val="2E2D8D"/>
                </a:solidFill>
                <a:latin typeface="Arial Black"/>
                <a:cs typeface="Arial Black"/>
              </a:rPr>
              <a:t/>
            </a:r>
            <a:br>
              <a:rPr lang="en-US" dirty="0" smtClean="0">
                <a:solidFill>
                  <a:srgbClr val="2E2D8D"/>
                </a:solidFill>
                <a:latin typeface="Arial Black"/>
                <a:cs typeface="Arial Black"/>
              </a:rPr>
            </a:br>
            <a:endParaRPr lang="en-US" dirty="0"/>
          </a:p>
        </p:txBody>
      </p:sp>
      <p:sp>
        <p:nvSpPr>
          <p:cNvPr id="3" name="Content Placeholder 2"/>
          <p:cNvSpPr>
            <a:spLocks noGrp="1"/>
          </p:cNvSpPr>
          <p:nvPr>
            <p:ph idx="1"/>
          </p:nvPr>
        </p:nvSpPr>
        <p:spPr/>
        <p:txBody>
          <a:bodyPr>
            <a:normAutofit fontScale="92500"/>
          </a:bodyPr>
          <a:lstStyle/>
          <a:p>
            <a:pPr marL="285750" lvl="0" indent="-285750">
              <a:buFont typeface="Arial" pitchFamily="34" charset="0"/>
              <a:buChar char="•"/>
            </a:pPr>
            <a:r>
              <a:rPr lang="en-US" sz="2400" dirty="0" smtClean="0">
                <a:latin typeface="Arial" pitchFamily="34" charset="0"/>
                <a:cs typeface="Arial" pitchFamily="34" charset="0"/>
              </a:rPr>
              <a:t>Gathers Government resources to</a:t>
            </a:r>
          </a:p>
          <a:p>
            <a:pPr lvl="1">
              <a:buFont typeface="Arial" pitchFamily="34" charset="0"/>
              <a:buChar char="•"/>
            </a:pPr>
            <a:r>
              <a:rPr lang="en-US" sz="2400" dirty="0" smtClean="0">
                <a:latin typeface="Arial" pitchFamily="34" charset="0"/>
                <a:cs typeface="Arial" pitchFamily="34" charset="0"/>
              </a:rPr>
              <a:t>Help prevent waste, fraud, and abuse in the Medicare and Medicaid Programs, and</a:t>
            </a:r>
          </a:p>
          <a:p>
            <a:pPr lvl="1">
              <a:spcAft>
                <a:spcPts val="600"/>
              </a:spcAft>
              <a:buFont typeface="Arial" pitchFamily="34" charset="0"/>
              <a:buChar char="•"/>
            </a:pPr>
            <a:r>
              <a:rPr lang="en-US" sz="2400" dirty="0" smtClean="0">
                <a:latin typeface="Arial" pitchFamily="34" charset="0"/>
                <a:cs typeface="Arial" pitchFamily="34" charset="0"/>
              </a:rPr>
              <a:t>Crack down on fraud perpetrators who abuse the system</a:t>
            </a:r>
          </a:p>
          <a:p>
            <a:pPr marL="285750" lvl="0" indent="-285750">
              <a:spcAft>
                <a:spcPts val="600"/>
              </a:spcAft>
              <a:buFont typeface="Arial" pitchFamily="34" charset="0"/>
              <a:buChar char="•"/>
            </a:pPr>
            <a:r>
              <a:rPr lang="en-US" sz="2400" dirty="0" smtClean="0">
                <a:latin typeface="Arial" pitchFamily="34" charset="0"/>
                <a:cs typeface="Arial" pitchFamily="34" charset="0"/>
              </a:rPr>
              <a:t>Reduces health care costs and improves the quality of care</a:t>
            </a:r>
          </a:p>
          <a:p>
            <a:pPr marL="285750" lvl="0" indent="-285750">
              <a:spcAft>
                <a:spcPts val="600"/>
              </a:spcAft>
              <a:buFont typeface="Arial" pitchFamily="34" charset="0"/>
              <a:buChar char="•"/>
            </a:pPr>
            <a:r>
              <a:rPr lang="en-US" sz="2400" dirty="0" smtClean="0">
                <a:latin typeface="Arial" pitchFamily="34" charset="0"/>
                <a:cs typeface="Arial" pitchFamily="34" charset="0"/>
              </a:rPr>
              <a:t>Highlights best practices by providers and public sector employees</a:t>
            </a:r>
          </a:p>
          <a:p>
            <a:pPr marL="285750" lvl="0" indent="-285750">
              <a:buFont typeface="Arial" pitchFamily="34" charset="0"/>
              <a:buChar char="•"/>
            </a:pPr>
            <a:r>
              <a:rPr lang="en-US" sz="2400" dirty="0" smtClean="0">
                <a:latin typeface="Arial" pitchFamily="34" charset="0"/>
                <a:cs typeface="Arial" pitchFamily="34" charset="0"/>
              </a:rPr>
              <a:t>Builds upon existing partnerships between the DOJ and OIG</a:t>
            </a:r>
          </a:p>
          <a:p>
            <a:pPr marL="285750" lvl="0" indent="-285750">
              <a:buFont typeface="Arial" pitchFamily="34" charset="0"/>
              <a:buChar char="•"/>
            </a:pPr>
            <a:r>
              <a:rPr lang="en-US" sz="2400" dirty="0" smtClean="0">
                <a:latin typeface="Arial" pitchFamily="34" charset="0"/>
                <a:cs typeface="Arial" pitchFamily="34" charset="0"/>
              </a:rPr>
              <a:t>Maintains the Stop Medicare Fraud website</a:t>
            </a:r>
          </a:p>
          <a:p>
            <a:pPr>
              <a:buNone/>
            </a:pPr>
            <a:endParaRPr lang="en-US" dirty="0"/>
          </a:p>
        </p:txBody>
      </p:sp>
      <p:sp>
        <p:nvSpPr>
          <p:cNvPr id="4" name="Slide Number Placeholder 3"/>
          <p:cNvSpPr>
            <a:spLocks noGrp="1"/>
          </p:cNvSpPr>
          <p:nvPr>
            <p:ph type="sldNum" sz="quarter" idx="12"/>
          </p:nvPr>
        </p:nvSpPr>
        <p:spPr/>
        <p:txBody>
          <a:bodyPr/>
          <a:lstStyle/>
          <a:p>
            <a:fld id="{CD7B7113-EBDE-9C4A-98B0-D519A70CB2E6}" type="slidenum">
              <a:rPr lang="en-US" smtClean="0"/>
              <a:pPr/>
              <a:t>54</a:t>
            </a:fld>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7"/>
          <p:cNvSpPr>
            <a:spLocks noGrp="1"/>
          </p:cNvSpPr>
          <p:nvPr>
            <p:ph type="sldNum" sz="quarter" idx="12"/>
          </p:nvPr>
        </p:nvSpPr>
        <p:spPr/>
        <p:txBody>
          <a:bodyPr/>
          <a:lstStyle/>
          <a:p>
            <a:fld id="{CD7B7113-EBDE-9C4A-98B0-D519A70CB2E6}" type="slidenum">
              <a:rPr lang="en-US" smtClean="0">
                <a:latin typeface="Arial" pitchFamily="34" charset="0"/>
                <a:cs typeface="Arial" pitchFamily="34" charset="0"/>
              </a:rPr>
              <a:pPr/>
              <a:t>55</a:t>
            </a:fld>
            <a:endParaRPr lang="en-US" dirty="0">
              <a:latin typeface="Arial" pitchFamily="34" charset="0"/>
              <a:cs typeface="Arial" pitchFamily="34" charset="0"/>
            </a:endParaRPr>
          </a:p>
        </p:txBody>
      </p:sp>
      <p:pic>
        <p:nvPicPr>
          <p:cNvPr id="9" name="Picture 2" descr="Image of a magnifying glass"/>
          <p:cNvPicPr>
            <a:picLocks noGrp="1" noChangeAspect="1" noChangeArrowheads="1"/>
          </p:cNvPicPr>
          <p:nvPr>
            <p:ph idx="4294967295"/>
          </p:nvPr>
        </p:nvPicPr>
        <p:blipFill>
          <a:blip r:embed="rId3" cstate="print"/>
          <a:srcRect/>
          <a:stretch>
            <a:fillRect/>
          </a:stretch>
        </p:blipFill>
        <p:spPr bwMode="auto">
          <a:xfrm>
            <a:off x="3448050" y="2217738"/>
            <a:ext cx="4070350" cy="305435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z="215900" contourW="44450" prstMaterial="matte">
            <a:bevelT w="63500" h="63500" prst="artDeco"/>
            <a:contourClr>
              <a:srgbClr val="FFFFFF"/>
            </a:contourClr>
          </a:sp3d>
        </p:spPr>
      </p:pic>
      <p:sp>
        <p:nvSpPr>
          <p:cNvPr id="10" name="TextBox 9"/>
          <p:cNvSpPr txBox="1"/>
          <p:nvPr/>
        </p:nvSpPr>
        <p:spPr>
          <a:xfrm>
            <a:off x="5092700" y="3136900"/>
            <a:ext cx="2933700" cy="538609"/>
          </a:xfrm>
          <a:prstGeom prst="rect">
            <a:avLst/>
          </a:prstGeom>
          <a:noFill/>
        </p:spPr>
        <p:txBody>
          <a:bodyPr wrap="square" rtlCol="0">
            <a:spAutoFit/>
          </a:bodyPr>
          <a:lstStyle/>
          <a:p>
            <a:r>
              <a:rPr lang="en-US" sz="2900" b="1" dirty="0" smtClean="0">
                <a:solidFill>
                  <a:srgbClr val="FF0000"/>
                </a:solidFill>
                <a:latin typeface="Arial" pitchFamily="34" charset="0"/>
                <a:cs typeface="Arial" pitchFamily="34" charset="0"/>
              </a:rPr>
              <a:t>REPORTING</a:t>
            </a:r>
            <a:endParaRPr lang="en-US" sz="2900" b="1" dirty="0">
              <a:solidFill>
                <a:srgbClr val="FF0000"/>
              </a:solidFill>
              <a:latin typeface="Arial" pitchFamily="34" charset="0"/>
              <a:cs typeface="Arial" pitchFamily="34" charset="0"/>
            </a:endParaRPr>
          </a:p>
        </p:txBody>
      </p:sp>
      <p:sp>
        <p:nvSpPr>
          <p:cNvPr id="2" name="Title 1"/>
          <p:cNvSpPr>
            <a:spLocks noGrp="1"/>
          </p:cNvSpPr>
          <p:nvPr>
            <p:ph type="title"/>
          </p:nvPr>
        </p:nvSpPr>
        <p:spPr>
          <a:xfrm>
            <a:off x="447675" y="903288"/>
            <a:ext cx="8229600" cy="1143000"/>
          </a:xfrm>
        </p:spPr>
        <p:txBody>
          <a:bodyPr/>
          <a:lstStyle/>
          <a:p>
            <a:pPr rtl="0" eaLnBrk="1" latinLnBrk="0" hangingPunct="1"/>
            <a:r>
              <a:rPr lang="en-US" sz="3200" kern="1200" dirty="0" smtClean="0">
                <a:solidFill>
                  <a:srgbClr val="2E2D8D"/>
                </a:solidFill>
                <a:effectLst/>
                <a:latin typeface="Arial Black"/>
                <a:ea typeface="+mn-ea"/>
                <a:cs typeface="Arial Black"/>
              </a:rPr>
              <a:t>Medicare Fraud and Abuse</a:t>
            </a:r>
            <a:endParaRPr lang="en-US" dirty="0" smtClean="0">
              <a:effectLst/>
            </a:endParaRPr>
          </a:p>
          <a:p>
            <a:endParaRPr lang="en-US" dirty="0"/>
          </a:p>
        </p:txBody>
      </p:sp>
    </p:spTree>
    <p:extLst>
      <p:ext uri="{BB962C8B-B14F-4D97-AF65-F5344CB8AC3E}">
        <p14:creationId xmlns:p14="http://schemas.microsoft.com/office/powerpoint/2010/main" xmlns="" val="21805655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7"/>
          <p:cNvSpPr>
            <a:spLocks noGrp="1"/>
          </p:cNvSpPr>
          <p:nvPr>
            <p:ph type="sldNum" sz="quarter" idx="12"/>
          </p:nvPr>
        </p:nvSpPr>
        <p:spPr/>
        <p:txBody>
          <a:bodyPr/>
          <a:lstStyle/>
          <a:p>
            <a:fld id="{CD7B7113-EBDE-9C4A-98B0-D519A70CB2E6}" type="slidenum">
              <a:rPr lang="en-US" smtClean="0">
                <a:latin typeface="Arial" pitchFamily="34" charset="0"/>
                <a:cs typeface="Arial" pitchFamily="34" charset="0"/>
              </a:rPr>
              <a:pPr/>
              <a:t>56</a:t>
            </a:fld>
            <a:endParaRPr lang="en-US" dirty="0">
              <a:latin typeface="Arial" pitchFamily="34" charset="0"/>
              <a:cs typeface="Arial" pitchFamily="34" charset="0"/>
            </a:endParaRPr>
          </a:p>
        </p:txBody>
      </p:sp>
      <p:sp>
        <p:nvSpPr>
          <p:cNvPr id="2" name="Title 1"/>
          <p:cNvSpPr>
            <a:spLocks noGrp="1"/>
          </p:cNvSpPr>
          <p:nvPr>
            <p:ph type="title"/>
          </p:nvPr>
        </p:nvSpPr>
        <p:spPr>
          <a:xfrm>
            <a:off x="552450" y="1730376"/>
            <a:ext cx="8229600" cy="1143000"/>
          </a:xfrm>
        </p:spPr>
        <p:txBody>
          <a:bodyPr>
            <a:normAutofit fontScale="90000"/>
          </a:bodyPr>
          <a:lstStyle/>
          <a:p>
            <a:pPr lvl="0" algn="l"/>
            <a:r>
              <a:rPr lang="en-US" sz="2800" kern="1200" dirty="0" smtClean="0">
                <a:solidFill>
                  <a:srgbClr val="000000"/>
                </a:solidFill>
                <a:effectLst/>
                <a:latin typeface="Arial"/>
                <a:ea typeface="+mn-ea"/>
                <a:cs typeface="Arial"/>
              </a:rPr>
              <a:t/>
            </a:r>
            <a:br>
              <a:rPr lang="en-US" sz="2800" kern="1200" dirty="0" smtClean="0">
                <a:solidFill>
                  <a:srgbClr val="000000"/>
                </a:solidFill>
                <a:effectLst/>
                <a:latin typeface="Arial"/>
                <a:ea typeface="+mn-ea"/>
                <a:cs typeface="Arial"/>
              </a:rPr>
            </a:br>
            <a:r>
              <a:rPr lang="en-US" sz="2800" kern="1200" dirty="0" smtClean="0">
                <a:solidFill>
                  <a:srgbClr val="000000"/>
                </a:solidFill>
                <a:effectLst/>
                <a:latin typeface="Arial"/>
                <a:ea typeface="+mn-ea"/>
                <a:cs typeface="Arial"/>
              </a:rPr>
              <a:t>                </a:t>
            </a:r>
            <a:r>
              <a:rPr lang="en-US" sz="3600" dirty="0" smtClean="0">
                <a:solidFill>
                  <a:srgbClr val="2E2D8D"/>
                </a:solidFill>
                <a:latin typeface="Arial Black"/>
                <a:cs typeface="Arial Black"/>
              </a:rPr>
              <a:t>Reporting </a:t>
            </a:r>
            <a:r>
              <a:rPr lang="en-US" sz="3600" dirty="0">
                <a:solidFill>
                  <a:srgbClr val="2E2D8D"/>
                </a:solidFill>
                <a:latin typeface="Arial Black"/>
                <a:cs typeface="Arial Black"/>
              </a:rPr>
              <a:t>Suspected </a:t>
            </a:r>
            <a:br>
              <a:rPr lang="en-US" sz="3600" dirty="0">
                <a:solidFill>
                  <a:srgbClr val="2E2D8D"/>
                </a:solidFill>
                <a:latin typeface="Arial Black"/>
                <a:cs typeface="Arial Black"/>
              </a:rPr>
            </a:br>
            <a:r>
              <a:rPr lang="en-US" sz="3600" dirty="0" smtClean="0">
                <a:solidFill>
                  <a:srgbClr val="2E2D8D"/>
                </a:solidFill>
                <a:latin typeface="Arial Black"/>
                <a:cs typeface="Arial Black"/>
              </a:rPr>
              <a:t>      Fraud </a:t>
            </a:r>
            <a:r>
              <a:rPr lang="en-US" sz="3600" dirty="0">
                <a:solidFill>
                  <a:srgbClr val="2E2D8D"/>
                </a:solidFill>
                <a:latin typeface="Arial Black"/>
                <a:cs typeface="Arial Black"/>
              </a:rPr>
              <a:t>and Abuse to the OIG</a:t>
            </a:r>
            <a:r>
              <a:rPr lang="en-US" sz="2800" dirty="0">
                <a:solidFill>
                  <a:srgbClr val="FF0000"/>
                </a:solidFill>
                <a:latin typeface="Arial Black"/>
                <a:cs typeface="Arial Black"/>
              </a:rPr>
              <a:t/>
            </a:r>
            <a:br>
              <a:rPr lang="en-US" sz="2800" dirty="0">
                <a:solidFill>
                  <a:srgbClr val="FF0000"/>
                </a:solidFill>
                <a:latin typeface="Arial Black"/>
                <a:cs typeface="Arial Black"/>
              </a:rPr>
            </a:br>
            <a:r>
              <a:rPr lang="en-US" sz="2800" kern="1200" dirty="0" smtClean="0">
                <a:solidFill>
                  <a:srgbClr val="000000"/>
                </a:solidFill>
                <a:effectLst/>
                <a:latin typeface="Arial"/>
                <a:ea typeface="+mn-ea"/>
                <a:cs typeface="Arial"/>
              </a:rPr>
              <a:t/>
            </a:r>
            <a:br>
              <a:rPr lang="en-US" sz="2800" kern="1200" dirty="0" smtClean="0">
                <a:solidFill>
                  <a:srgbClr val="000000"/>
                </a:solidFill>
                <a:effectLst/>
                <a:latin typeface="Arial"/>
                <a:ea typeface="+mn-ea"/>
                <a:cs typeface="Arial"/>
              </a:rPr>
            </a:br>
            <a:r>
              <a:rPr lang="en-US" sz="2800" dirty="0" smtClean="0">
                <a:solidFill>
                  <a:srgbClr val="000000"/>
                </a:solidFill>
                <a:latin typeface="Arial"/>
                <a:ea typeface="+mn-ea"/>
                <a:cs typeface="Arial"/>
              </a:rPr>
              <a:t>                           </a:t>
            </a:r>
            <a:r>
              <a:rPr lang="en-US" sz="3100" kern="1200" dirty="0" smtClean="0">
                <a:solidFill>
                  <a:srgbClr val="000000"/>
                </a:solidFill>
                <a:effectLst/>
                <a:latin typeface="Arial" pitchFamily="34" charset="0"/>
                <a:ea typeface="+mn-ea"/>
                <a:cs typeface="Arial" pitchFamily="34" charset="0"/>
              </a:rPr>
              <a:t>Accepts and reviews tips from </a:t>
            </a:r>
            <a:br>
              <a:rPr lang="en-US" sz="3100" kern="1200" dirty="0" smtClean="0">
                <a:solidFill>
                  <a:srgbClr val="000000"/>
                </a:solidFill>
                <a:effectLst/>
                <a:latin typeface="Arial" pitchFamily="34" charset="0"/>
                <a:ea typeface="+mn-ea"/>
                <a:cs typeface="Arial" pitchFamily="34" charset="0"/>
              </a:rPr>
            </a:br>
            <a:r>
              <a:rPr lang="en-US" sz="3100" dirty="0">
                <a:solidFill>
                  <a:srgbClr val="000000"/>
                </a:solidFill>
                <a:latin typeface="Arial" pitchFamily="34" charset="0"/>
                <a:ea typeface="+mn-ea"/>
                <a:cs typeface="Arial" pitchFamily="34" charset="0"/>
              </a:rPr>
              <a:t> </a:t>
            </a:r>
            <a:r>
              <a:rPr lang="en-US" sz="3100" dirty="0" smtClean="0">
                <a:solidFill>
                  <a:srgbClr val="000000"/>
                </a:solidFill>
                <a:latin typeface="Arial" pitchFamily="34" charset="0"/>
                <a:ea typeface="+mn-ea"/>
                <a:cs typeface="Arial" pitchFamily="34" charset="0"/>
              </a:rPr>
              <a:t>                       </a:t>
            </a:r>
            <a:r>
              <a:rPr lang="en-US" sz="3100" kern="1200" dirty="0" smtClean="0">
                <a:solidFill>
                  <a:srgbClr val="000000"/>
                </a:solidFill>
                <a:effectLst/>
                <a:latin typeface="Arial" pitchFamily="34" charset="0"/>
                <a:ea typeface="+mn-ea"/>
                <a:cs typeface="Arial" pitchFamily="34" charset="0"/>
              </a:rPr>
              <a:t>all sources</a:t>
            </a:r>
            <a:r>
              <a:rPr lang="en-US" sz="3100" dirty="0">
                <a:latin typeface="Arial" pitchFamily="34" charset="0"/>
                <a:cs typeface="Arial" pitchFamily="34" charset="0"/>
              </a:rPr>
              <a:t/>
            </a:r>
            <a:br>
              <a:rPr lang="en-US" sz="3100" dirty="0">
                <a:latin typeface="Arial" pitchFamily="34" charset="0"/>
                <a:cs typeface="Arial" pitchFamily="34" charset="0"/>
              </a:rPr>
            </a:br>
            <a:r>
              <a:rPr lang="en-US" sz="3100" dirty="0" smtClean="0">
                <a:latin typeface="Arial" pitchFamily="34" charset="0"/>
                <a:cs typeface="Arial" pitchFamily="34" charset="0"/>
              </a:rPr>
              <a:t/>
            </a:r>
            <a:br>
              <a:rPr lang="en-US" sz="3100" dirty="0" smtClean="0">
                <a:latin typeface="Arial" pitchFamily="34" charset="0"/>
                <a:cs typeface="Arial" pitchFamily="34" charset="0"/>
              </a:rPr>
            </a:br>
            <a:r>
              <a:rPr lang="en-US" sz="3100" dirty="0" smtClean="0">
                <a:latin typeface="Arial" pitchFamily="34" charset="0"/>
                <a:cs typeface="Arial" pitchFamily="34" charset="0"/>
              </a:rPr>
              <a:t>                        </a:t>
            </a:r>
            <a:r>
              <a:rPr lang="en-US" sz="3100" kern="1200" dirty="0" smtClean="0">
                <a:solidFill>
                  <a:srgbClr val="000000"/>
                </a:solidFill>
                <a:effectLst/>
                <a:latin typeface="Arial" pitchFamily="34" charset="0"/>
                <a:ea typeface="+mn-ea"/>
                <a:cs typeface="Arial" pitchFamily="34" charset="0"/>
              </a:rPr>
              <a:t>OIG encourages you to provide             </a:t>
            </a:r>
            <a:br>
              <a:rPr lang="en-US" sz="3100" kern="1200" dirty="0" smtClean="0">
                <a:solidFill>
                  <a:srgbClr val="000000"/>
                </a:solidFill>
                <a:effectLst/>
                <a:latin typeface="Arial" pitchFamily="34" charset="0"/>
                <a:ea typeface="+mn-ea"/>
                <a:cs typeface="Arial" pitchFamily="34" charset="0"/>
              </a:rPr>
            </a:br>
            <a:r>
              <a:rPr lang="en-US" sz="3100" dirty="0">
                <a:solidFill>
                  <a:srgbClr val="000000"/>
                </a:solidFill>
                <a:latin typeface="Arial" pitchFamily="34" charset="0"/>
                <a:ea typeface="+mn-ea"/>
                <a:cs typeface="Arial" pitchFamily="34" charset="0"/>
              </a:rPr>
              <a:t> </a:t>
            </a:r>
            <a:r>
              <a:rPr lang="en-US" sz="3100" dirty="0" smtClean="0">
                <a:solidFill>
                  <a:srgbClr val="000000"/>
                </a:solidFill>
                <a:latin typeface="Arial" pitchFamily="34" charset="0"/>
                <a:ea typeface="+mn-ea"/>
                <a:cs typeface="Arial" pitchFamily="34" charset="0"/>
              </a:rPr>
              <a:t>                       </a:t>
            </a:r>
            <a:r>
              <a:rPr lang="en-US" sz="3100" kern="1200" dirty="0" smtClean="0">
                <a:solidFill>
                  <a:srgbClr val="000000"/>
                </a:solidFill>
                <a:effectLst/>
                <a:latin typeface="Arial" pitchFamily="34" charset="0"/>
                <a:ea typeface="+mn-ea"/>
                <a:cs typeface="Arial" pitchFamily="34" charset="0"/>
              </a:rPr>
              <a:t>contact information</a:t>
            </a:r>
            <a:endParaRPr lang="en-US" sz="3100" dirty="0" smtClean="0">
              <a:effectLst/>
              <a:latin typeface="Arial" pitchFamily="34" charset="0"/>
              <a:cs typeface="Arial" pitchFamily="34" charset="0"/>
            </a:endParaRPr>
          </a:p>
          <a:p>
            <a:endParaRPr lang="en-US" dirty="0"/>
          </a:p>
        </p:txBody>
      </p:sp>
    </p:spTree>
    <p:extLst>
      <p:ext uri="{BB962C8B-B14F-4D97-AF65-F5344CB8AC3E}">
        <p14:creationId xmlns:p14="http://schemas.microsoft.com/office/powerpoint/2010/main" xmlns="" val="10987171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7"/>
          <p:cNvSpPr>
            <a:spLocks noGrp="1"/>
          </p:cNvSpPr>
          <p:nvPr>
            <p:ph type="sldNum" sz="quarter" idx="12"/>
          </p:nvPr>
        </p:nvSpPr>
        <p:spPr>
          <a:xfrm>
            <a:off x="6553200" y="6356350"/>
            <a:ext cx="2133600" cy="365125"/>
          </a:xfrm>
        </p:spPr>
        <p:txBody>
          <a:bodyPr/>
          <a:lstStyle/>
          <a:p>
            <a:fld id="{CD7B7113-EBDE-9C4A-98B0-D519A70CB2E6}" type="slidenum">
              <a:rPr lang="en-US" smtClean="0">
                <a:latin typeface="Arial" pitchFamily="34" charset="0"/>
                <a:cs typeface="Arial" pitchFamily="34" charset="0"/>
              </a:rPr>
              <a:pPr/>
              <a:t>57</a:t>
            </a:fld>
            <a:endParaRPr lang="en-US" dirty="0">
              <a:latin typeface="Arial" pitchFamily="34" charset="0"/>
              <a:cs typeface="Arial" pitchFamily="34" charset="0"/>
            </a:endParaRPr>
          </a:p>
        </p:txBody>
      </p:sp>
      <p:sp>
        <p:nvSpPr>
          <p:cNvPr id="2" name="Title 1"/>
          <p:cNvSpPr>
            <a:spLocks noGrp="1"/>
          </p:cNvSpPr>
          <p:nvPr>
            <p:ph type="title"/>
          </p:nvPr>
        </p:nvSpPr>
        <p:spPr>
          <a:xfrm>
            <a:off x="133350" y="2960688"/>
            <a:ext cx="8743950" cy="1143000"/>
          </a:xfrm>
        </p:spPr>
        <p:txBody>
          <a:bodyPr>
            <a:normAutofit fontScale="90000"/>
          </a:bodyPr>
          <a:lstStyle/>
          <a:p>
            <a:pPr lvl="0"/>
            <a:r>
              <a:rPr lang="en-US" sz="3600" dirty="0">
                <a:solidFill>
                  <a:srgbClr val="2E2D8D"/>
                </a:solidFill>
                <a:latin typeface="Arial Black"/>
                <a:cs typeface="Arial Black"/>
              </a:rPr>
              <a:t>Reporting to HHS OIG Hotline </a:t>
            </a:r>
            <a:r>
              <a:rPr lang="en-US" sz="2800" dirty="0">
                <a:solidFill>
                  <a:srgbClr val="FF0000"/>
                </a:solidFill>
                <a:latin typeface="Arial Black"/>
                <a:cs typeface="Arial Black"/>
              </a:rPr>
              <a:t/>
            </a:r>
            <a:br>
              <a:rPr lang="en-US" sz="2800" dirty="0">
                <a:solidFill>
                  <a:srgbClr val="FF0000"/>
                </a:solidFill>
                <a:latin typeface="Arial Black"/>
                <a:cs typeface="Arial Black"/>
              </a:rPr>
            </a:br>
            <a:r>
              <a:rPr lang="en-US" sz="2900" u="sng" kern="1200" dirty="0" smtClean="0">
                <a:solidFill>
                  <a:srgbClr val="000000"/>
                </a:solidFill>
                <a:effectLst/>
                <a:latin typeface="Arial" pitchFamily="34" charset="0"/>
                <a:ea typeface="+mn-ea"/>
                <a:cs typeface="Arial" pitchFamily="34" charset="0"/>
                <a:hlinkClick r:id="rId3"/>
              </a:rPr>
              <a:t>http://oig.hhs.gov/fraud/report-fraud/report-fraud-form.asp</a:t>
            </a:r>
            <a:r>
              <a:rPr lang="en-US" sz="2900" u="sng" kern="1200" dirty="0" smtClean="0">
                <a:solidFill>
                  <a:srgbClr val="000000"/>
                </a:solidFill>
                <a:effectLst/>
                <a:latin typeface="Arial" pitchFamily="34" charset="0"/>
                <a:ea typeface="+mn-ea"/>
                <a:cs typeface="Arial" pitchFamily="34" charset="0"/>
              </a:rPr>
              <a:t/>
            </a:r>
            <a:br>
              <a:rPr lang="en-US" sz="2900" u="sng" kern="1200" dirty="0" smtClean="0">
                <a:solidFill>
                  <a:srgbClr val="000000"/>
                </a:solidFill>
                <a:effectLst/>
                <a:latin typeface="Arial" pitchFamily="34" charset="0"/>
                <a:ea typeface="+mn-ea"/>
                <a:cs typeface="Arial" pitchFamily="34" charset="0"/>
              </a:rPr>
            </a:br>
            <a:r>
              <a:rPr lang="en-US" sz="1700" u="sng" kern="1200" dirty="0" smtClean="0">
                <a:solidFill>
                  <a:srgbClr val="000000"/>
                </a:solidFill>
                <a:effectLst/>
                <a:latin typeface="Arial" pitchFamily="34" charset="0"/>
                <a:ea typeface="+mn-ea"/>
                <a:cs typeface="Arial" pitchFamily="34" charset="0"/>
              </a:rPr>
              <a:t/>
            </a:r>
            <a:br>
              <a:rPr lang="en-US" sz="1700" u="sng" kern="1200" dirty="0" smtClean="0">
                <a:solidFill>
                  <a:srgbClr val="000000"/>
                </a:solidFill>
                <a:effectLst/>
                <a:latin typeface="Arial" pitchFamily="34" charset="0"/>
                <a:ea typeface="+mn-ea"/>
                <a:cs typeface="Arial" pitchFamily="34" charset="0"/>
              </a:rPr>
            </a:br>
            <a:r>
              <a:rPr lang="en-US" sz="2900" kern="1200" dirty="0" smtClean="0">
                <a:solidFill>
                  <a:srgbClr val="000000"/>
                </a:solidFill>
                <a:effectLst/>
                <a:latin typeface="Arial" pitchFamily="34" charset="0"/>
                <a:ea typeface="+mn-ea"/>
                <a:cs typeface="Arial" pitchFamily="34" charset="0"/>
              </a:rPr>
              <a:t>Phone: 1-800-HHS-TIPS (1-800-447-8477)</a:t>
            </a:r>
            <a:endParaRPr lang="en-US" sz="2900" dirty="0" smtClean="0">
              <a:effectLst/>
              <a:latin typeface="Arial" pitchFamily="34" charset="0"/>
              <a:cs typeface="Arial" pitchFamily="34" charset="0"/>
            </a:endParaRPr>
          </a:p>
          <a:p>
            <a:pPr rtl="0" eaLnBrk="1" latinLnBrk="0" hangingPunct="1"/>
            <a:r>
              <a:rPr lang="en-US" sz="2900" kern="1200" dirty="0" smtClean="0">
                <a:solidFill>
                  <a:srgbClr val="000000"/>
                </a:solidFill>
                <a:effectLst/>
                <a:latin typeface="Arial" pitchFamily="34" charset="0"/>
                <a:ea typeface="+mn-ea"/>
                <a:cs typeface="Arial" pitchFamily="34" charset="0"/>
              </a:rPr>
              <a:t>TTY: 1-800-377-4950</a:t>
            </a:r>
            <a:endParaRPr lang="en-US" sz="2900" dirty="0" smtClean="0">
              <a:effectLst/>
              <a:latin typeface="Arial" pitchFamily="34" charset="0"/>
              <a:cs typeface="Arial" pitchFamily="34" charset="0"/>
            </a:endParaRPr>
          </a:p>
          <a:p>
            <a:pPr rtl="0" eaLnBrk="1" latinLnBrk="0" hangingPunct="1"/>
            <a:r>
              <a:rPr lang="en-US" sz="2900" kern="1200" dirty="0" smtClean="0">
                <a:solidFill>
                  <a:srgbClr val="000000"/>
                </a:solidFill>
                <a:effectLst/>
                <a:latin typeface="Arial" pitchFamily="34" charset="0"/>
                <a:ea typeface="+mn-ea"/>
                <a:cs typeface="Arial" pitchFamily="34" charset="0"/>
              </a:rPr>
              <a:t>Fax: 1-800-223-8164</a:t>
            </a:r>
            <a:endParaRPr lang="en-US" sz="2900" dirty="0" smtClean="0">
              <a:effectLst/>
              <a:latin typeface="Arial" pitchFamily="34" charset="0"/>
              <a:cs typeface="Arial" pitchFamily="34" charset="0"/>
            </a:endParaRPr>
          </a:p>
          <a:p>
            <a:pPr rtl="0" eaLnBrk="1" latinLnBrk="0" hangingPunct="1"/>
            <a:r>
              <a:rPr lang="en-US" sz="2900" kern="1200" dirty="0" smtClean="0">
                <a:solidFill>
                  <a:srgbClr val="000000"/>
                </a:solidFill>
                <a:effectLst/>
                <a:latin typeface="Arial" pitchFamily="34" charset="0"/>
                <a:ea typeface="+mn-ea"/>
                <a:cs typeface="Arial" pitchFamily="34" charset="0"/>
              </a:rPr>
              <a:t>E-mail: </a:t>
            </a:r>
            <a:r>
              <a:rPr lang="en-US" sz="2900" u="sng" kern="1200" dirty="0" smtClean="0">
                <a:solidFill>
                  <a:srgbClr val="000000"/>
                </a:solidFill>
                <a:effectLst/>
                <a:latin typeface="Arial" pitchFamily="34" charset="0"/>
                <a:ea typeface="+mn-ea"/>
                <a:cs typeface="Arial" pitchFamily="34" charset="0"/>
                <a:hlinkClick r:id="rId4"/>
              </a:rPr>
              <a:t>HHSTips@oig.hhs.gov</a:t>
            </a:r>
            <a:r>
              <a:rPr lang="en-US" sz="2900" u="sng" kern="1200" dirty="0" smtClean="0">
                <a:solidFill>
                  <a:srgbClr val="000000"/>
                </a:solidFill>
                <a:effectLst/>
                <a:latin typeface="Arial" pitchFamily="34" charset="0"/>
                <a:ea typeface="+mn-ea"/>
                <a:cs typeface="Arial" pitchFamily="34" charset="0"/>
              </a:rPr>
              <a:t/>
            </a:r>
            <a:br>
              <a:rPr lang="en-US" sz="2900" u="sng" kern="1200" dirty="0" smtClean="0">
                <a:solidFill>
                  <a:srgbClr val="000000"/>
                </a:solidFill>
                <a:effectLst/>
                <a:latin typeface="Arial" pitchFamily="34" charset="0"/>
                <a:ea typeface="+mn-ea"/>
                <a:cs typeface="Arial" pitchFamily="34" charset="0"/>
              </a:rPr>
            </a:br>
            <a:r>
              <a:rPr lang="en-US" sz="2900" kern="1200" dirty="0" smtClean="0">
                <a:solidFill>
                  <a:srgbClr val="000000"/>
                </a:solidFill>
                <a:effectLst/>
                <a:latin typeface="Arial" pitchFamily="34" charset="0"/>
                <a:ea typeface="+mn-ea"/>
                <a:cs typeface="Arial" pitchFamily="34" charset="0"/>
              </a:rPr>
              <a:t>Mail: Office of Inspector General</a:t>
            </a:r>
            <a:endParaRPr lang="en-US" sz="2900" dirty="0" smtClean="0">
              <a:effectLst/>
              <a:latin typeface="Arial" pitchFamily="34" charset="0"/>
              <a:cs typeface="Arial" pitchFamily="34" charset="0"/>
            </a:endParaRPr>
          </a:p>
          <a:p>
            <a:pPr rtl="0" eaLnBrk="1" latinLnBrk="0" hangingPunct="1"/>
            <a:r>
              <a:rPr lang="en-US" sz="2900" kern="1200" dirty="0" smtClean="0">
                <a:solidFill>
                  <a:srgbClr val="000000"/>
                </a:solidFill>
                <a:effectLst/>
                <a:latin typeface="Arial" pitchFamily="34" charset="0"/>
                <a:ea typeface="+mn-ea"/>
                <a:cs typeface="Arial" pitchFamily="34" charset="0"/>
              </a:rPr>
              <a:t>Department of Health and Human Services</a:t>
            </a:r>
            <a:endParaRPr lang="en-US" sz="2900" dirty="0" smtClean="0">
              <a:effectLst/>
              <a:latin typeface="Arial" pitchFamily="34" charset="0"/>
              <a:cs typeface="Arial" pitchFamily="34" charset="0"/>
            </a:endParaRPr>
          </a:p>
          <a:p>
            <a:pPr rtl="0" eaLnBrk="1" latinLnBrk="0" hangingPunct="1"/>
            <a:r>
              <a:rPr lang="en-US" sz="2900" kern="1200" dirty="0" smtClean="0">
                <a:solidFill>
                  <a:srgbClr val="000000"/>
                </a:solidFill>
                <a:effectLst/>
                <a:latin typeface="Arial" pitchFamily="34" charset="0"/>
                <a:ea typeface="+mn-ea"/>
                <a:cs typeface="Arial" pitchFamily="34" charset="0"/>
              </a:rPr>
              <a:t>Attn: Hotline</a:t>
            </a:r>
            <a:endParaRPr lang="en-US" sz="2900" dirty="0" smtClean="0">
              <a:effectLst/>
              <a:latin typeface="Arial" pitchFamily="34" charset="0"/>
              <a:cs typeface="Arial" pitchFamily="34" charset="0"/>
            </a:endParaRPr>
          </a:p>
          <a:p>
            <a:pPr rtl="0" eaLnBrk="1" latinLnBrk="0" hangingPunct="1"/>
            <a:r>
              <a:rPr lang="en-US" sz="2900" kern="1200" dirty="0" smtClean="0">
                <a:solidFill>
                  <a:srgbClr val="000000"/>
                </a:solidFill>
                <a:effectLst/>
                <a:latin typeface="Arial" pitchFamily="34" charset="0"/>
                <a:ea typeface="+mn-ea"/>
                <a:cs typeface="Arial" pitchFamily="34" charset="0"/>
              </a:rPr>
              <a:t>P.O. Box 23489</a:t>
            </a:r>
            <a:endParaRPr lang="en-US" sz="2900" dirty="0" smtClean="0">
              <a:effectLst/>
              <a:latin typeface="Arial" pitchFamily="34" charset="0"/>
              <a:cs typeface="Arial" pitchFamily="34" charset="0"/>
            </a:endParaRPr>
          </a:p>
          <a:p>
            <a:pPr rtl="0" eaLnBrk="1" latinLnBrk="0" hangingPunct="1"/>
            <a:r>
              <a:rPr lang="en-US" sz="2900" kern="1200" dirty="0" smtClean="0">
                <a:solidFill>
                  <a:srgbClr val="000000"/>
                </a:solidFill>
                <a:effectLst/>
                <a:latin typeface="Arial" pitchFamily="34" charset="0"/>
                <a:ea typeface="+mn-ea"/>
                <a:cs typeface="Arial" pitchFamily="34" charset="0"/>
              </a:rPr>
              <a:t>Washington, DC 20026</a:t>
            </a:r>
            <a:endParaRPr lang="en-US" sz="2900" dirty="0" smtClean="0">
              <a:effectLst/>
              <a:latin typeface="Arial" pitchFamily="34" charset="0"/>
              <a:cs typeface="Arial" pitchFamily="34" charset="0"/>
            </a:endParaRPr>
          </a:p>
          <a:p>
            <a:endParaRPr lang="en-US" dirty="0"/>
          </a:p>
        </p:txBody>
      </p:sp>
    </p:spTree>
    <p:extLst>
      <p:ext uri="{BB962C8B-B14F-4D97-AF65-F5344CB8AC3E}">
        <p14:creationId xmlns:p14="http://schemas.microsoft.com/office/powerpoint/2010/main" xmlns="" val="12796721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2E2D8D"/>
                </a:solidFill>
                <a:latin typeface="Arial Black"/>
                <a:cs typeface="Arial Black"/>
              </a:rPr>
              <a:t>Other Ways to Report </a:t>
            </a:r>
            <a:br>
              <a:rPr lang="en-US" sz="3200" dirty="0" smtClean="0">
                <a:solidFill>
                  <a:srgbClr val="2E2D8D"/>
                </a:solidFill>
                <a:latin typeface="Arial Black"/>
                <a:cs typeface="Arial Black"/>
              </a:rPr>
            </a:br>
            <a:r>
              <a:rPr lang="en-US" sz="3200" dirty="0" smtClean="0">
                <a:solidFill>
                  <a:srgbClr val="2E2D8D"/>
                </a:solidFill>
                <a:latin typeface="Arial Black"/>
                <a:cs typeface="Arial Black"/>
              </a:rPr>
              <a:t>Fraud and Abuse</a:t>
            </a:r>
            <a:endParaRPr lang="en-US" sz="3200" dirty="0"/>
          </a:p>
        </p:txBody>
      </p:sp>
      <p:sp>
        <p:nvSpPr>
          <p:cNvPr id="3" name="Content Placeholder 2"/>
          <p:cNvSpPr>
            <a:spLocks noGrp="1"/>
          </p:cNvSpPr>
          <p:nvPr>
            <p:ph idx="1"/>
          </p:nvPr>
        </p:nvSpPr>
        <p:spPr/>
        <p:txBody>
          <a:bodyPr>
            <a:normAutofit/>
          </a:bodyPr>
          <a:lstStyle/>
          <a:p>
            <a:pPr marL="0" marR="0" indent="0" algn="ctr">
              <a:spcBef>
                <a:spcPts val="0"/>
              </a:spcBef>
              <a:spcAft>
                <a:spcPts val="300"/>
              </a:spcAft>
              <a:buNone/>
              <a:tabLst>
                <a:tab pos="228600" algn="l"/>
                <a:tab pos="457200" algn="l"/>
              </a:tabLst>
            </a:pPr>
            <a:r>
              <a:rPr lang="en-US" sz="2800" b="1" dirty="0" smtClean="0">
                <a:latin typeface="Arial" pitchFamily="34" charset="0"/>
                <a:cs typeface="Arial" pitchFamily="34" charset="0"/>
              </a:rPr>
              <a:t>Medicare MA Plan or PDP complaints</a:t>
            </a:r>
            <a:endParaRPr lang="en-US" sz="2800" b="1" i="1" dirty="0" smtClean="0">
              <a:solidFill>
                <a:schemeClr val="tx2">
                  <a:lumMod val="60000"/>
                  <a:lumOff val="40000"/>
                </a:schemeClr>
              </a:solidFill>
              <a:latin typeface="Arial" pitchFamily="34" charset="0"/>
              <a:cs typeface="Arial" pitchFamily="34" charset="0"/>
            </a:endParaRPr>
          </a:p>
          <a:p>
            <a:pPr marL="0" marR="0" algn="ctr">
              <a:spcBef>
                <a:spcPts val="0"/>
              </a:spcBef>
              <a:spcAft>
                <a:spcPts val="0"/>
              </a:spcAft>
              <a:buNone/>
            </a:pPr>
            <a:r>
              <a:rPr lang="en-US" sz="2800" dirty="0" smtClean="0">
                <a:latin typeface="Arial" pitchFamily="34" charset="0"/>
                <a:cs typeface="Arial" pitchFamily="34" charset="0"/>
              </a:rPr>
              <a:t>MEDIC 1-877-7SafeRx (1-877-772-3379)</a:t>
            </a:r>
          </a:p>
          <a:p>
            <a:pPr marL="0" marR="0" algn="ctr">
              <a:spcBef>
                <a:spcPts val="0"/>
              </a:spcBef>
              <a:spcAft>
                <a:spcPts val="0"/>
              </a:spcAft>
              <a:buNone/>
            </a:pPr>
            <a:endParaRPr lang="en-US" sz="2800" dirty="0" smtClean="0">
              <a:latin typeface="Arial" pitchFamily="34" charset="0"/>
              <a:cs typeface="Arial" pitchFamily="34" charset="0"/>
            </a:endParaRPr>
          </a:p>
          <a:p>
            <a:pPr marL="0" algn="ctr">
              <a:spcBef>
                <a:spcPts val="0"/>
              </a:spcBef>
              <a:buNone/>
            </a:pPr>
            <a:r>
              <a:rPr lang="en-US" sz="2800" b="1" dirty="0" smtClean="0">
                <a:latin typeface="Arial" pitchFamily="34" charset="0"/>
                <a:ea typeface="Calibri"/>
                <a:cs typeface="Arial" pitchFamily="34" charset="0"/>
              </a:rPr>
              <a:t>Medicare FFS complaints</a:t>
            </a:r>
          </a:p>
          <a:p>
            <a:pPr marL="0" algn="ctr">
              <a:spcBef>
                <a:spcPts val="0"/>
              </a:spcBef>
              <a:buNone/>
            </a:pPr>
            <a:r>
              <a:rPr lang="en-US" sz="2800" dirty="0" smtClean="0">
                <a:latin typeface="Arial" pitchFamily="34" charset="0"/>
                <a:ea typeface="Calibri"/>
                <a:cs typeface="Arial" pitchFamily="34" charset="0"/>
              </a:rPr>
              <a:t>Carrier/FI or MAC   </a:t>
            </a:r>
          </a:p>
          <a:p>
            <a:pPr marL="0" marR="0" algn="ctr">
              <a:spcBef>
                <a:spcPts val="0"/>
              </a:spcBef>
              <a:spcAft>
                <a:spcPts val="0"/>
              </a:spcAft>
              <a:buNone/>
            </a:pPr>
            <a:endParaRPr lang="en-US" sz="2800" b="1" dirty="0" smtClean="0">
              <a:latin typeface="Arial" pitchFamily="34" charset="0"/>
              <a:cs typeface="Arial" pitchFamily="34" charset="0"/>
            </a:endParaRPr>
          </a:p>
          <a:p>
            <a:pPr marL="0" marR="0" algn="ctr">
              <a:spcBef>
                <a:spcPts val="0"/>
              </a:spcBef>
              <a:spcAft>
                <a:spcPts val="0"/>
              </a:spcAft>
              <a:buNone/>
            </a:pPr>
            <a:r>
              <a:rPr lang="en-US" sz="2800" b="1" dirty="0" smtClean="0">
                <a:latin typeface="Arial" pitchFamily="34" charset="0"/>
                <a:cs typeface="Arial" pitchFamily="34" charset="0"/>
              </a:rPr>
              <a:t>Beneficiaries Only (any complaints)</a:t>
            </a:r>
          </a:p>
          <a:p>
            <a:pPr marL="0" marR="0" algn="ctr">
              <a:spcBef>
                <a:spcPts val="0"/>
              </a:spcBef>
              <a:spcAft>
                <a:spcPts val="0"/>
              </a:spcAft>
              <a:buNone/>
            </a:pPr>
            <a:r>
              <a:rPr lang="en-US" sz="2800" dirty="0" smtClean="0">
                <a:latin typeface="Arial" pitchFamily="34" charset="0"/>
                <a:cs typeface="Arial" pitchFamily="34" charset="0"/>
              </a:rPr>
              <a:t>1-800-MEDICARE (1-800-633-4227)</a:t>
            </a:r>
          </a:p>
          <a:p>
            <a:pPr marL="0" marR="0" algn="ctr">
              <a:spcBef>
                <a:spcPts val="0"/>
              </a:spcBef>
              <a:spcAft>
                <a:spcPts val="0"/>
              </a:spcAft>
              <a:buNone/>
            </a:pPr>
            <a:r>
              <a:rPr lang="en-US" sz="2800" dirty="0" smtClean="0">
                <a:latin typeface="Arial" pitchFamily="34" charset="0"/>
                <a:cs typeface="Arial" pitchFamily="34" charset="0"/>
              </a:rPr>
              <a:t>TTY 1-800-486-2048</a:t>
            </a:r>
            <a:endParaRPr lang="en-US" sz="2800" strike="sngStrike" dirty="0" smtClean="0">
              <a:latin typeface="Arial" pitchFamily="34" charset="0"/>
              <a:cs typeface="Arial" pitchFamily="34" charset="0"/>
            </a:endParaRPr>
          </a:p>
          <a:p>
            <a:pPr marL="0" marR="0">
              <a:spcBef>
                <a:spcPts val="0"/>
              </a:spcBef>
              <a:spcAft>
                <a:spcPts val="0"/>
              </a:spcAft>
            </a:pPr>
            <a:endParaRPr lang="en-US" dirty="0" smtClean="0">
              <a:latin typeface="Arial" pitchFamily="34" charset="0"/>
              <a:ea typeface="Calibri"/>
              <a:cs typeface="Arial" pitchFamily="34" charset="0"/>
            </a:endParaRPr>
          </a:p>
          <a:p>
            <a:endParaRPr lang="en-US" dirty="0"/>
          </a:p>
        </p:txBody>
      </p:sp>
      <p:sp>
        <p:nvSpPr>
          <p:cNvPr id="7" name="Slide Number Placeholder 7"/>
          <p:cNvSpPr>
            <a:spLocks noGrp="1"/>
          </p:cNvSpPr>
          <p:nvPr>
            <p:ph type="sldNum" sz="quarter" idx="12"/>
          </p:nvPr>
        </p:nvSpPr>
        <p:spPr/>
        <p:txBody>
          <a:bodyPr/>
          <a:lstStyle/>
          <a:p>
            <a:fld id="{CD7B7113-EBDE-9C4A-98B0-D519A70CB2E6}" type="slidenum">
              <a:rPr lang="en-US" smtClean="0">
                <a:latin typeface="Arial" pitchFamily="34" charset="0"/>
                <a:cs typeface="Arial" pitchFamily="34" charset="0"/>
              </a:rPr>
              <a:pPr/>
              <a:t>58</a:t>
            </a:fld>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7"/>
          <p:cNvSpPr>
            <a:spLocks noGrp="1"/>
          </p:cNvSpPr>
          <p:nvPr>
            <p:ph type="sldNum" sz="quarter" idx="12"/>
          </p:nvPr>
        </p:nvSpPr>
        <p:spPr/>
        <p:txBody>
          <a:bodyPr/>
          <a:lstStyle/>
          <a:p>
            <a:fld id="{CD7B7113-EBDE-9C4A-98B0-D519A70CB2E6}" type="slidenum">
              <a:rPr lang="en-US" smtClean="0">
                <a:latin typeface="Arial" pitchFamily="34" charset="0"/>
                <a:cs typeface="Arial" pitchFamily="34" charset="0"/>
              </a:rPr>
              <a:pPr/>
              <a:t>59</a:t>
            </a:fld>
            <a:endParaRPr lang="en-US" dirty="0">
              <a:latin typeface="Arial" pitchFamily="34" charset="0"/>
              <a:cs typeface="Arial" pitchFamily="34" charset="0"/>
            </a:endParaRPr>
          </a:p>
        </p:txBody>
      </p:sp>
      <p:sp>
        <p:nvSpPr>
          <p:cNvPr id="3" name="Content Placeholder 2"/>
          <p:cNvSpPr>
            <a:spLocks noGrp="1"/>
          </p:cNvSpPr>
          <p:nvPr>
            <p:ph idx="4294967295"/>
          </p:nvPr>
        </p:nvSpPr>
        <p:spPr>
          <a:xfrm>
            <a:off x="2743200" y="1333500"/>
            <a:ext cx="5943600" cy="2717800"/>
          </a:xfrm>
        </p:spPr>
        <p:txBody>
          <a:bodyPr>
            <a:noAutofit/>
          </a:bodyPr>
          <a:lstStyle/>
          <a:p>
            <a:pPr>
              <a:buNone/>
            </a:pPr>
            <a:r>
              <a:rPr lang="en-US" sz="2800" dirty="0" smtClean="0">
                <a:latin typeface="Arial" pitchFamily="34" charset="0"/>
                <a:cs typeface="Arial" pitchFamily="34" charset="0"/>
              </a:rPr>
              <a:t>True or False:</a:t>
            </a:r>
          </a:p>
          <a:p>
            <a:pPr marL="0" indent="4763">
              <a:buNone/>
            </a:pPr>
            <a:r>
              <a:rPr lang="en-US" sz="2800" dirty="0" smtClean="0">
                <a:latin typeface="Arial" pitchFamily="34" charset="0"/>
                <a:cs typeface="Arial" pitchFamily="34" charset="0"/>
              </a:rPr>
              <a:t>You can call the following for both Part C and D fraud issues:</a:t>
            </a:r>
          </a:p>
          <a:p>
            <a:pPr marL="0" indent="4763">
              <a:buNone/>
            </a:pPr>
            <a:r>
              <a:rPr lang="en-US" sz="2800" dirty="0" smtClean="0">
                <a:latin typeface="Arial" pitchFamily="34" charset="0"/>
                <a:cs typeface="Arial" pitchFamily="34" charset="0"/>
              </a:rPr>
              <a:t>1-877-7SafeRx </a:t>
            </a:r>
          </a:p>
          <a:p>
            <a:pPr marL="0" indent="4763">
              <a:buNone/>
            </a:pPr>
            <a:r>
              <a:rPr lang="en-US" sz="2800" dirty="0" smtClean="0">
                <a:latin typeface="Arial" pitchFamily="34" charset="0"/>
                <a:cs typeface="Arial" pitchFamily="34" charset="0"/>
              </a:rPr>
              <a:t>(1-877-772-3379)</a:t>
            </a:r>
          </a:p>
          <a:p>
            <a:pPr marL="0" indent="4763">
              <a:buNone/>
            </a:pPr>
            <a:endParaRPr lang="en-US" sz="2800" dirty="0">
              <a:latin typeface="Arial" pitchFamily="34" charset="0"/>
              <a:cs typeface="Arial" pitchFamily="34" charset="0"/>
            </a:endParaRPr>
          </a:p>
          <a:p>
            <a:pPr marL="514350" indent="-514350">
              <a:buAutoNum type="arabicPeriod"/>
            </a:pPr>
            <a:r>
              <a:rPr lang="en-US" sz="2800" dirty="0">
                <a:latin typeface="Arial" pitchFamily="34" charset="0"/>
                <a:cs typeface="Arial" pitchFamily="34" charset="0"/>
              </a:rPr>
              <a:t>True</a:t>
            </a:r>
          </a:p>
          <a:p>
            <a:pPr marL="514350" indent="-514350">
              <a:buAutoNum type="arabicPeriod"/>
            </a:pPr>
            <a:r>
              <a:rPr lang="en-US" sz="2800" dirty="0">
                <a:latin typeface="Arial" pitchFamily="34" charset="0"/>
                <a:cs typeface="Arial" pitchFamily="34" charset="0"/>
              </a:rPr>
              <a:t>False</a:t>
            </a:r>
          </a:p>
          <a:p>
            <a:pPr marL="0" indent="4763">
              <a:buNone/>
            </a:pPr>
            <a:endParaRPr lang="en-US" sz="2800" dirty="0" smtClean="0">
              <a:latin typeface="Arial" pitchFamily="34" charset="0"/>
              <a:cs typeface="Arial" pitchFamily="34" charset="0"/>
            </a:endParaRPr>
          </a:p>
        </p:txBody>
      </p:sp>
      <p:pic>
        <p:nvPicPr>
          <p:cNvPr id="7" name="Picture 1" descr="Badge of the Office of the Inspector General"/>
          <p:cNvPicPr>
            <a:picLocks noChangeAspect="1" noChangeArrowheads="1"/>
          </p:cNvPicPr>
          <p:nvPr/>
        </p:nvPicPr>
        <p:blipFill>
          <a:blip r:embed="rId4" cstate="print"/>
          <a:srcRect/>
          <a:stretch>
            <a:fillRect/>
          </a:stretch>
        </p:blipFill>
        <p:spPr bwMode="auto">
          <a:xfrm>
            <a:off x="266700" y="1600200"/>
            <a:ext cx="2095500" cy="36290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Dragnet.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904875"/>
            <a:ext cx="8229600" cy="4525963"/>
          </a:xfrm>
        </p:spPr>
        <p:txBody>
          <a:bodyPr>
            <a:normAutofit/>
          </a:bodyPr>
          <a:lstStyle/>
          <a:p>
            <a:pPr>
              <a:buNone/>
            </a:pPr>
            <a:r>
              <a:rPr lang="en-US" b="1" dirty="0" smtClean="0">
                <a:latin typeface="Arial Black" pitchFamily="34" charset="0"/>
                <a:cs typeface="Arial" pitchFamily="34" charset="0"/>
              </a:rPr>
              <a:t>                 </a:t>
            </a:r>
            <a:r>
              <a:rPr lang="en-US" b="1" dirty="0" smtClean="0">
                <a:solidFill>
                  <a:srgbClr val="2E2D8D"/>
                </a:solidFill>
                <a:latin typeface="Arial Black" pitchFamily="34" charset="0"/>
                <a:cs typeface="Arial" pitchFamily="34" charset="0"/>
              </a:rPr>
              <a:t>Pre-Assessment</a:t>
            </a:r>
          </a:p>
          <a:p>
            <a:pPr>
              <a:buNone/>
            </a:pPr>
            <a:r>
              <a:rPr lang="en-US" sz="2800" b="1" dirty="0" smtClean="0">
                <a:latin typeface="Arial" pitchFamily="34" charset="0"/>
                <a:cs typeface="Arial" pitchFamily="34" charset="0"/>
              </a:rPr>
              <a:t>Question 1</a:t>
            </a:r>
          </a:p>
          <a:p>
            <a:pPr>
              <a:spcAft>
                <a:spcPts val="600"/>
              </a:spcAft>
              <a:buNone/>
            </a:pPr>
            <a:r>
              <a:rPr lang="en-US" sz="2800" dirty="0" smtClean="0">
                <a:latin typeface="Arial" pitchFamily="34" charset="0"/>
                <a:cs typeface="Arial" pitchFamily="34" charset="0"/>
              </a:rPr>
              <a:t>Select True or False.</a:t>
            </a:r>
          </a:p>
          <a:p>
            <a:pPr>
              <a:spcAft>
                <a:spcPts val="600"/>
              </a:spcAft>
              <a:buNone/>
            </a:pPr>
            <a:r>
              <a:rPr lang="en-US" sz="2800" dirty="0" smtClean="0">
                <a:latin typeface="Arial" pitchFamily="34" charset="0"/>
                <a:cs typeface="Arial" pitchFamily="34" charset="0"/>
              </a:rPr>
              <a:t>	CMS requires an enrollment application fee for certain health care providers to prevent Medicare fraud and abuse.</a:t>
            </a:r>
          </a:p>
          <a:p>
            <a:pPr marL="1314450" lvl="2" indent="-514350">
              <a:spcAft>
                <a:spcPts val="600"/>
              </a:spcAft>
              <a:buAutoNum type="alphaUcPeriod"/>
            </a:pPr>
            <a:r>
              <a:rPr lang="en-US" sz="2800" dirty="0" smtClean="0">
                <a:latin typeface="Arial" pitchFamily="34" charset="0"/>
                <a:cs typeface="Arial" pitchFamily="34" charset="0"/>
              </a:rPr>
              <a:t>True</a:t>
            </a:r>
          </a:p>
          <a:p>
            <a:pPr marL="1314450" lvl="2" indent="-514350">
              <a:spcAft>
                <a:spcPts val="600"/>
              </a:spcAft>
              <a:buAutoNum type="alphaUcPeriod"/>
            </a:pPr>
            <a:r>
              <a:rPr lang="en-US" sz="2800" dirty="0" smtClean="0">
                <a:latin typeface="Arial" pitchFamily="34" charset="0"/>
                <a:cs typeface="Arial" pitchFamily="34" charset="0"/>
              </a:rPr>
              <a:t>False</a:t>
            </a:r>
          </a:p>
          <a:p>
            <a:pPr>
              <a:spcAft>
                <a:spcPts val="600"/>
              </a:spcAft>
              <a:buNone/>
            </a:pPr>
            <a:endParaRPr lang="en-US" sz="2800" dirty="0" smtClean="0">
              <a:latin typeface="Arial" pitchFamily="34" charset="0"/>
              <a:cs typeface="Arial" pitchFamily="34" charset="0"/>
            </a:endParaRPr>
          </a:p>
          <a:p>
            <a:endParaRPr lang="en-US" dirty="0"/>
          </a:p>
        </p:txBody>
      </p:sp>
      <p:sp>
        <p:nvSpPr>
          <p:cNvPr id="10" name="Slide Number Placeholder 9"/>
          <p:cNvSpPr>
            <a:spLocks noGrp="1"/>
          </p:cNvSpPr>
          <p:nvPr>
            <p:ph type="sldNum" sz="quarter" idx="12"/>
          </p:nvPr>
        </p:nvSpPr>
        <p:spPr/>
        <p:txBody>
          <a:bodyPr/>
          <a:lstStyle/>
          <a:p>
            <a:fld id="{CD7B7113-EBDE-9C4A-98B0-D519A70CB2E6}" type="slidenum">
              <a:rPr lang="en-US" smtClean="0">
                <a:latin typeface="Arial" pitchFamily="34" charset="0"/>
                <a:cs typeface="Arial" pitchFamily="34" charset="0"/>
              </a:rPr>
              <a:pPr/>
              <a:t>6</a:t>
            </a:fld>
            <a:endParaRPr lang="en-US" dirty="0">
              <a:latin typeface="Arial" pitchFamily="34" charset="0"/>
              <a:cs typeface="Arial" pitchFamily="34" charset="0"/>
            </a:endParaRPr>
          </a:p>
        </p:txBody>
      </p:sp>
    </p:spTree>
    <p:extLst>
      <p:ext uri="{BB962C8B-B14F-4D97-AF65-F5344CB8AC3E}">
        <p14:creationId xmlns:p14="http://schemas.microsoft.com/office/powerpoint/2010/main" xmlns="" val="21802608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7"/>
          <p:cNvSpPr>
            <a:spLocks noGrp="1"/>
          </p:cNvSpPr>
          <p:nvPr>
            <p:ph type="sldNum" sz="quarter" idx="12"/>
          </p:nvPr>
        </p:nvSpPr>
        <p:spPr/>
        <p:txBody>
          <a:bodyPr/>
          <a:lstStyle/>
          <a:p>
            <a:fld id="{CD7B7113-EBDE-9C4A-98B0-D519A70CB2E6}" type="slidenum">
              <a:rPr lang="en-US" smtClean="0">
                <a:latin typeface="Arial" pitchFamily="34" charset="0"/>
                <a:cs typeface="Arial" pitchFamily="34" charset="0"/>
              </a:rPr>
              <a:pPr/>
              <a:t>60</a:t>
            </a:fld>
            <a:endParaRPr lang="en-US" dirty="0">
              <a:latin typeface="Arial" pitchFamily="34" charset="0"/>
              <a:cs typeface="Arial" pitchFamily="34" charset="0"/>
            </a:endParaRPr>
          </a:p>
        </p:txBody>
      </p:sp>
      <p:sp>
        <p:nvSpPr>
          <p:cNvPr id="2" name="Title 1"/>
          <p:cNvSpPr>
            <a:spLocks noGrp="1"/>
          </p:cNvSpPr>
          <p:nvPr>
            <p:ph type="title"/>
          </p:nvPr>
        </p:nvSpPr>
        <p:spPr>
          <a:xfrm>
            <a:off x="466725" y="1684338"/>
            <a:ext cx="8220076" cy="1143000"/>
          </a:xfrm>
        </p:spPr>
        <p:txBody>
          <a:bodyPr>
            <a:normAutofit fontScale="90000"/>
          </a:bodyPr>
          <a:lstStyle/>
          <a:p>
            <a:pPr lvl="0"/>
            <a:r>
              <a:rPr lang="en-US" sz="2800" kern="1200" dirty="0" smtClean="0">
                <a:solidFill>
                  <a:srgbClr val="000000"/>
                </a:solidFill>
                <a:effectLst/>
                <a:latin typeface="Arial"/>
                <a:ea typeface="+mn-ea"/>
                <a:cs typeface="Arial"/>
              </a:rPr>
              <a:t/>
            </a:r>
            <a:br>
              <a:rPr lang="en-US" sz="2800" kern="1200" dirty="0" smtClean="0">
                <a:solidFill>
                  <a:srgbClr val="000000"/>
                </a:solidFill>
                <a:effectLst/>
                <a:latin typeface="Arial"/>
                <a:ea typeface="+mn-ea"/>
                <a:cs typeface="Arial"/>
              </a:rPr>
            </a:br>
            <a:r>
              <a:rPr lang="en-US" sz="3600" dirty="0">
                <a:solidFill>
                  <a:srgbClr val="2E2D8D"/>
                </a:solidFill>
                <a:latin typeface="Arial Black"/>
                <a:cs typeface="Arial Black"/>
              </a:rPr>
              <a:t>OIG Provider Self-Disclosure Protocol (SDP)</a:t>
            </a:r>
            <a:r>
              <a:rPr lang="en-US" sz="2800" dirty="0">
                <a:solidFill>
                  <a:srgbClr val="2E2D8D"/>
                </a:solidFill>
                <a:latin typeface="Arial Black"/>
                <a:cs typeface="Arial Black"/>
              </a:rPr>
              <a:t/>
            </a:r>
            <a:br>
              <a:rPr lang="en-US" sz="2800" dirty="0">
                <a:solidFill>
                  <a:srgbClr val="2E2D8D"/>
                </a:solidFill>
                <a:latin typeface="Arial Black"/>
                <a:cs typeface="Arial Black"/>
              </a:rPr>
            </a:br>
            <a:r>
              <a:rPr lang="en-US" sz="2800" kern="1200" dirty="0" smtClean="0">
                <a:solidFill>
                  <a:srgbClr val="000000"/>
                </a:solidFill>
                <a:effectLst/>
                <a:latin typeface="Arial"/>
                <a:ea typeface="+mn-ea"/>
                <a:cs typeface="Arial"/>
              </a:rPr>
              <a:t/>
            </a:r>
            <a:br>
              <a:rPr lang="en-US" sz="2800" kern="1200" dirty="0" smtClean="0">
                <a:solidFill>
                  <a:srgbClr val="000000"/>
                </a:solidFill>
                <a:effectLst/>
                <a:latin typeface="Arial"/>
                <a:ea typeface="+mn-ea"/>
                <a:cs typeface="Arial"/>
              </a:rPr>
            </a:br>
            <a:r>
              <a:rPr lang="en-US" sz="2800" kern="1200" dirty="0" smtClean="0">
                <a:solidFill>
                  <a:srgbClr val="000000"/>
                </a:solidFill>
                <a:effectLst/>
                <a:latin typeface="Arial"/>
                <a:ea typeface="+mn-ea"/>
                <a:cs typeface="Arial"/>
              </a:rPr>
              <a:t/>
            </a:r>
            <a:br>
              <a:rPr lang="en-US" sz="2800" kern="1200" dirty="0" smtClean="0">
                <a:solidFill>
                  <a:srgbClr val="000000"/>
                </a:solidFill>
                <a:effectLst/>
                <a:latin typeface="Arial"/>
                <a:ea typeface="+mn-ea"/>
                <a:cs typeface="Arial"/>
              </a:rPr>
            </a:br>
            <a:r>
              <a:rPr lang="en-US" sz="2800" dirty="0">
                <a:solidFill>
                  <a:srgbClr val="000000"/>
                </a:solidFill>
                <a:latin typeface="Arial"/>
                <a:ea typeface="+mn-ea"/>
                <a:cs typeface="Arial"/>
              </a:rPr>
              <a:t/>
            </a:r>
            <a:br>
              <a:rPr lang="en-US" sz="2800" dirty="0">
                <a:solidFill>
                  <a:srgbClr val="000000"/>
                </a:solidFill>
                <a:latin typeface="Arial"/>
                <a:ea typeface="+mn-ea"/>
                <a:cs typeface="Arial"/>
              </a:rPr>
            </a:br>
            <a:r>
              <a:rPr lang="en-US" sz="3100" kern="1200" dirty="0" smtClean="0">
                <a:solidFill>
                  <a:srgbClr val="000000"/>
                </a:solidFill>
                <a:effectLst/>
                <a:latin typeface="Arial" pitchFamily="34" charset="0"/>
                <a:ea typeface="+mn-ea"/>
                <a:cs typeface="Arial" pitchFamily="34" charset="0"/>
              </a:rPr>
              <a:t>Avoid costs and disruptions</a:t>
            </a:r>
            <a:endParaRPr lang="en-US" sz="3100" dirty="0" smtClean="0">
              <a:effectLst/>
              <a:latin typeface="Arial" pitchFamily="34" charset="0"/>
              <a:cs typeface="Arial" pitchFamily="34" charset="0"/>
            </a:endParaRPr>
          </a:p>
          <a:p>
            <a:pPr rtl="0" eaLnBrk="1" latinLnBrk="0" hangingPunct="1"/>
            <a:r>
              <a:rPr lang="en-US" sz="3100" kern="1200" dirty="0" smtClean="0">
                <a:solidFill>
                  <a:srgbClr val="000000"/>
                </a:solidFill>
                <a:effectLst/>
                <a:latin typeface="Arial" pitchFamily="34" charset="0"/>
                <a:ea typeface="+mn-ea"/>
                <a:cs typeface="Arial" pitchFamily="34" charset="0"/>
              </a:rPr>
              <a:t/>
            </a:r>
            <a:br>
              <a:rPr lang="en-US" sz="3100" kern="1200" dirty="0" smtClean="0">
                <a:solidFill>
                  <a:srgbClr val="000000"/>
                </a:solidFill>
                <a:effectLst/>
                <a:latin typeface="Arial" pitchFamily="34" charset="0"/>
                <a:ea typeface="+mn-ea"/>
                <a:cs typeface="Arial" pitchFamily="34" charset="0"/>
              </a:rPr>
            </a:br>
            <a:r>
              <a:rPr lang="en-US" sz="3100" kern="1200" dirty="0" smtClean="0">
                <a:solidFill>
                  <a:srgbClr val="000000"/>
                </a:solidFill>
                <a:effectLst/>
                <a:latin typeface="Arial" pitchFamily="34" charset="0"/>
                <a:ea typeface="+mn-ea"/>
                <a:cs typeface="Arial" pitchFamily="34" charset="0"/>
              </a:rPr>
              <a:t>OIG works cooperatively</a:t>
            </a:r>
            <a:endParaRPr lang="en-US" sz="3100" dirty="0" smtClean="0">
              <a:effectLst/>
              <a:latin typeface="Arial" pitchFamily="34" charset="0"/>
              <a:cs typeface="Arial" pitchFamily="34" charset="0"/>
            </a:endParaRPr>
          </a:p>
          <a:p>
            <a:endParaRPr lang="en-US" dirty="0"/>
          </a:p>
        </p:txBody>
      </p:sp>
    </p:spTree>
    <p:extLst>
      <p:ext uri="{BB962C8B-B14F-4D97-AF65-F5344CB8AC3E}">
        <p14:creationId xmlns:p14="http://schemas.microsoft.com/office/powerpoint/2010/main" xmlns="" val="38402998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7"/>
          <p:cNvSpPr>
            <a:spLocks noGrp="1"/>
          </p:cNvSpPr>
          <p:nvPr>
            <p:ph type="sldNum" sz="quarter" idx="12"/>
          </p:nvPr>
        </p:nvSpPr>
        <p:spPr/>
        <p:txBody>
          <a:bodyPr/>
          <a:lstStyle/>
          <a:p>
            <a:fld id="{CD7B7113-EBDE-9C4A-98B0-D519A70CB2E6}" type="slidenum">
              <a:rPr lang="en-US" smtClean="0">
                <a:latin typeface="Arial" pitchFamily="34" charset="0"/>
                <a:cs typeface="Arial" pitchFamily="34" charset="0"/>
              </a:rPr>
              <a:pPr/>
              <a:t>61</a:t>
            </a:fld>
            <a:endParaRPr lang="en-US" dirty="0">
              <a:latin typeface="Arial" pitchFamily="34" charset="0"/>
              <a:cs typeface="Arial" pitchFamily="34" charset="0"/>
            </a:endParaRPr>
          </a:p>
        </p:txBody>
      </p:sp>
      <p:sp>
        <p:nvSpPr>
          <p:cNvPr id="2" name="Title 1"/>
          <p:cNvSpPr>
            <a:spLocks noGrp="1"/>
          </p:cNvSpPr>
          <p:nvPr>
            <p:ph type="title"/>
          </p:nvPr>
        </p:nvSpPr>
        <p:spPr>
          <a:xfrm>
            <a:off x="571500" y="2570163"/>
            <a:ext cx="8362950" cy="1143000"/>
          </a:xfrm>
        </p:spPr>
        <p:txBody>
          <a:bodyPr>
            <a:normAutofit fontScale="90000"/>
          </a:bodyPr>
          <a:lstStyle/>
          <a:p>
            <a:pPr lvl="0" algn="l"/>
            <a:r>
              <a:rPr lang="en-US" sz="3600" dirty="0" smtClean="0">
                <a:solidFill>
                  <a:srgbClr val="2E2D8D"/>
                </a:solidFill>
                <a:latin typeface="Arial Black"/>
                <a:cs typeface="Arial Black"/>
              </a:rPr>
              <a:t>      CMS </a:t>
            </a:r>
            <a:r>
              <a:rPr lang="en-US" sz="3600" dirty="0">
                <a:solidFill>
                  <a:srgbClr val="2E2D8D"/>
                </a:solidFill>
                <a:latin typeface="Arial Black"/>
                <a:cs typeface="Arial Black"/>
              </a:rPr>
              <a:t>Self-Referral Disclosure </a:t>
            </a:r>
            <a:r>
              <a:rPr lang="en-US" sz="3600" dirty="0" smtClean="0">
                <a:solidFill>
                  <a:srgbClr val="2E2D8D"/>
                </a:solidFill>
                <a:latin typeface="Arial Black"/>
                <a:cs typeface="Arial Black"/>
              </a:rPr>
              <a:t>     </a:t>
            </a:r>
            <a:br>
              <a:rPr lang="en-US" sz="3600" dirty="0" smtClean="0">
                <a:solidFill>
                  <a:srgbClr val="2E2D8D"/>
                </a:solidFill>
                <a:latin typeface="Arial Black"/>
                <a:cs typeface="Arial Black"/>
              </a:rPr>
            </a:br>
            <a:r>
              <a:rPr lang="en-US" sz="3600" dirty="0">
                <a:solidFill>
                  <a:srgbClr val="2E2D8D"/>
                </a:solidFill>
                <a:latin typeface="Arial Black"/>
                <a:cs typeface="Arial Black"/>
              </a:rPr>
              <a:t> </a:t>
            </a:r>
            <a:r>
              <a:rPr lang="en-US" sz="3600" dirty="0" smtClean="0">
                <a:solidFill>
                  <a:srgbClr val="2E2D8D"/>
                </a:solidFill>
                <a:latin typeface="Arial Black"/>
                <a:cs typeface="Arial Black"/>
              </a:rPr>
              <a:t>              Protocol </a:t>
            </a:r>
            <a:r>
              <a:rPr lang="en-US" sz="3600" dirty="0">
                <a:solidFill>
                  <a:srgbClr val="2E2D8D"/>
                </a:solidFill>
                <a:latin typeface="Arial Black"/>
                <a:cs typeface="Arial Black"/>
              </a:rPr>
              <a:t>(SRDP)</a:t>
            </a:r>
            <a:r>
              <a:rPr lang="en-US" sz="2800" dirty="0">
                <a:solidFill>
                  <a:srgbClr val="2E2D8D"/>
                </a:solidFill>
                <a:latin typeface="Arial Black"/>
                <a:cs typeface="Arial Black"/>
              </a:rPr>
              <a:t/>
            </a:r>
            <a:br>
              <a:rPr lang="en-US" sz="2800" dirty="0">
                <a:solidFill>
                  <a:srgbClr val="2E2D8D"/>
                </a:solidFill>
                <a:latin typeface="Arial Black"/>
                <a:cs typeface="Arial Black"/>
              </a:rPr>
            </a:br>
            <a:r>
              <a:rPr lang="en-US" sz="2800" kern="1200" dirty="0" smtClean="0">
                <a:solidFill>
                  <a:srgbClr val="000000"/>
                </a:solidFill>
                <a:effectLst/>
                <a:latin typeface="Arial"/>
                <a:ea typeface="+mn-ea"/>
                <a:cs typeface="Arial"/>
              </a:rPr>
              <a:t/>
            </a:r>
            <a:br>
              <a:rPr lang="en-US" sz="2800" kern="1200" dirty="0" smtClean="0">
                <a:solidFill>
                  <a:srgbClr val="000000"/>
                </a:solidFill>
                <a:effectLst/>
                <a:latin typeface="Arial"/>
                <a:ea typeface="+mn-ea"/>
                <a:cs typeface="Arial"/>
              </a:rPr>
            </a:br>
            <a:r>
              <a:rPr lang="en-US" sz="2800" kern="1200" dirty="0" smtClean="0">
                <a:solidFill>
                  <a:srgbClr val="000000"/>
                </a:solidFill>
                <a:effectLst/>
                <a:latin typeface="Arial"/>
                <a:ea typeface="+mn-ea"/>
                <a:cs typeface="Arial"/>
              </a:rPr>
              <a:t>                          </a:t>
            </a:r>
            <a:r>
              <a:rPr lang="en-US" sz="3100" kern="1200" dirty="0" smtClean="0">
                <a:solidFill>
                  <a:srgbClr val="000000"/>
                </a:solidFill>
                <a:effectLst/>
                <a:latin typeface="Arial" pitchFamily="34" charset="0"/>
                <a:ea typeface="+mn-ea"/>
                <a:cs typeface="Arial" pitchFamily="34" charset="0"/>
              </a:rPr>
              <a:t>Actual or potential violations of    </a:t>
            </a:r>
            <a:br>
              <a:rPr lang="en-US" sz="3100" kern="1200" dirty="0" smtClean="0">
                <a:solidFill>
                  <a:srgbClr val="000000"/>
                </a:solidFill>
                <a:effectLst/>
                <a:latin typeface="Arial" pitchFamily="34" charset="0"/>
                <a:ea typeface="+mn-ea"/>
                <a:cs typeface="Arial" pitchFamily="34" charset="0"/>
              </a:rPr>
            </a:br>
            <a:r>
              <a:rPr lang="en-US" sz="3100" dirty="0">
                <a:solidFill>
                  <a:srgbClr val="000000"/>
                </a:solidFill>
                <a:latin typeface="Arial" pitchFamily="34" charset="0"/>
                <a:ea typeface="+mn-ea"/>
                <a:cs typeface="Arial" pitchFamily="34" charset="0"/>
              </a:rPr>
              <a:t> </a:t>
            </a:r>
            <a:r>
              <a:rPr lang="en-US" sz="3100" dirty="0" smtClean="0">
                <a:solidFill>
                  <a:srgbClr val="000000"/>
                </a:solidFill>
                <a:latin typeface="Arial" pitchFamily="34" charset="0"/>
                <a:ea typeface="+mn-ea"/>
                <a:cs typeface="Arial" pitchFamily="34" charset="0"/>
              </a:rPr>
              <a:t>                      </a:t>
            </a:r>
            <a:r>
              <a:rPr lang="en-US" sz="3100" kern="1200" dirty="0" smtClean="0">
                <a:solidFill>
                  <a:srgbClr val="000000"/>
                </a:solidFill>
                <a:effectLst/>
                <a:latin typeface="Arial" pitchFamily="34" charset="0"/>
                <a:ea typeface="+mn-ea"/>
                <a:cs typeface="Arial" pitchFamily="34" charset="0"/>
              </a:rPr>
              <a:t>Physician Self-Referral Law </a:t>
            </a:r>
            <a:br>
              <a:rPr lang="en-US" sz="3100" kern="1200" dirty="0" smtClean="0">
                <a:solidFill>
                  <a:srgbClr val="000000"/>
                </a:solidFill>
                <a:effectLst/>
                <a:latin typeface="Arial" pitchFamily="34" charset="0"/>
                <a:ea typeface="+mn-ea"/>
                <a:cs typeface="Arial" pitchFamily="34" charset="0"/>
              </a:rPr>
            </a:br>
            <a:r>
              <a:rPr lang="en-US" sz="3100" kern="1200" dirty="0" smtClean="0">
                <a:solidFill>
                  <a:srgbClr val="000000"/>
                </a:solidFill>
                <a:effectLst/>
                <a:latin typeface="Arial" pitchFamily="34" charset="0"/>
                <a:ea typeface="+mn-ea"/>
                <a:cs typeface="Arial" pitchFamily="34" charset="0"/>
              </a:rPr>
              <a:t>                  </a:t>
            </a:r>
            <a:r>
              <a:rPr lang="en-US" sz="3100" dirty="0" smtClean="0">
                <a:solidFill>
                  <a:srgbClr val="000000"/>
                </a:solidFill>
                <a:latin typeface="Arial" pitchFamily="34" charset="0"/>
                <a:ea typeface="+mn-ea"/>
                <a:cs typeface="Arial" pitchFamily="34" charset="0"/>
              </a:rPr>
              <a:t>     </a:t>
            </a:r>
            <a:r>
              <a:rPr lang="en-US" sz="3100" kern="1200" dirty="0" smtClean="0">
                <a:solidFill>
                  <a:srgbClr val="000000"/>
                </a:solidFill>
                <a:effectLst/>
                <a:latin typeface="Arial" pitchFamily="34" charset="0"/>
                <a:ea typeface="+mn-ea"/>
                <a:cs typeface="Arial" pitchFamily="34" charset="0"/>
              </a:rPr>
              <a:t>(Stark Law)</a:t>
            </a:r>
            <a:endParaRPr lang="en-US" sz="3100" dirty="0" smtClean="0">
              <a:effectLst/>
              <a:latin typeface="Arial" pitchFamily="34" charset="0"/>
              <a:cs typeface="Arial" pitchFamily="34" charset="0"/>
            </a:endParaRPr>
          </a:p>
          <a:p>
            <a:pPr marL="2286000" algn="l" rtl="0" eaLnBrk="1" latinLnBrk="0" hangingPunct="1"/>
            <a:r>
              <a:rPr lang="en-US" sz="1700" dirty="0">
                <a:solidFill>
                  <a:srgbClr val="000000"/>
                </a:solidFill>
                <a:latin typeface="Arial" pitchFamily="34" charset="0"/>
                <a:ea typeface="+mn-ea"/>
                <a:cs typeface="Arial" pitchFamily="34" charset="0"/>
              </a:rPr>
              <a:t/>
            </a:r>
            <a:br>
              <a:rPr lang="en-US" sz="1700" dirty="0">
                <a:solidFill>
                  <a:srgbClr val="000000"/>
                </a:solidFill>
                <a:latin typeface="Arial" pitchFamily="34" charset="0"/>
                <a:ea typeface="+mn-ea"/>
                <a:cs typeface="Arial" pitchFamily="34" charset="0"/>
              </a:rPr>
            </a:br>
            <a:r>
              <a:rPr lang="en-US" sz="3100" kern="1200" dirty="0" smtClean="0">
                <a:solidFill>
                  <a:srgbClr val="000000"/>
                </a:solidFill>
                <a:effectLst/>
                <a:latin typeface="Arial" pitchFamily="34" charset="0"/>
                <a:ea typeface="+mn-ea"/>
                <a:cs typeface="Arial" pitchFamily="34" charset="0"/>
              </a:rPr>
              <a:t>Not used to obtain a CMS determination</a:t>
            </a:r>
            <a:endParaRPr lang="en-US" sz="3100" dirty="0" smtClean="0">
              <a:effectLst/>
              <a:latin typeface="Arial" pitchFamily="34" charset="0"/>
              <a:cs typeface="Arial" pitchFamily="34" charset="0"/>
            </a:endParaRPr>
          </a:p>
          <a:p>
            <a:pPr marL="2286000" algn="l" rtl="0" eaLnBrk="1" latinLnBrk="0" hangingPunct="1"/>
            <a:r>
              <a:rPr lang="en-US" sz="1700" dirty="0">
                <a:solidFill>
                  <a:srgbClr val="000000"/>
                </a:solidFill>
                <a:latin typeface="Arial" pitchFamily="34" charset="0"/>
                <a:ea typeface="+mn-ea"/>
                <a:cs typeface="Arial" pitchFamily="34" charset="0"/>
              </a:rPr>
              <a:t/>
            </a:r>
            <a:br>
              <a:rPr lang="en-US" sz="1700" dirty="0">
                <a:solidFill>
                  <a:srgbClr val="000000"/>
                </a:solidFill>
                <a:latin typeface="Arial" pitchFamily="34" charset="0"/>
                <a:ea typeface="+mn-ea"/>
                <a:cs typeface="Arial" pitchFamily="34" charset="0"/>
              </a:rPr>
            </a:br>
            <a:r>
              <a:rPr lang="en-US" sz="3100" kern="1200" dirty="0" smtClean="0">
                <a:solidFill>
                  <a:srgbClr val="000000"/>
                </a:solidFill>
                <a:effectLst/>
                <a:latin typeface="Arial" pitchFamily="34" charset="0"/>
                <a:ea typeface="+mn-ea"/>
                <a:cs typeface="Arial" pitchFamily="34" charset="0"/>
              </a:rPr>
              <a:t>Submit with intent to resolve overpayment</a:t>
            </a:r>
            <a:endParaRPr lang="en-US" sz="3100" dirty="0" smtClean="0">
              <a:effectLst/>
              <a:latin typeface="Arial" pitchFamily="34" charset="0"/>
              <a:cs typeface="Arial" pitchFamily="34" charset="0"/>
            </a:endParaRPr>
          </a:p>
          <a:p>
            <a:endParaRPr lang="en-US" dirty="0"/>
          </a:p>
        </p:txBody>
      </p:sp>
    </p:spTree>
    <p:extLst>
      <p:ext uri="{BB962C8B-B14F-4D97-AF65-F5344CB8AC3E}">
        <p14:creationId xmlns:p14="http://schemas.microsoft.com/office/powerpoint/2010/main" xmlns="" val="2720397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7"/>
          <p:cNvSpPr>
            <a:spLocks noGrp="1"/>
          </p:cNvSpPr>
          <p:nvPr>
            <p:ph type="sldNum" sz="quarter" idx="12"/>
          </p:nvPr>
        </p:nvSpPr>
        <p:spPr/>
        <p:txBody>
          <a:bodyPr/>
          <a:lstStyle/>
          <a:p>
            <a:fld id="{CD7B7113-EBDE-9C4A-98B0-D519A70CB2E6}" type="slidenum">
              <a:rPr lang="en-US" smtClean="0">
                <a:latin typeface="Arial" pitchFamily="34" charset="0"/>
                <a:cs typeface="Arial" pitchFamily="34" charset="0"/>
              </a:rPr>
              <a:pPr/>
              <a:t>62</a:t>
            </a:fld>
            <a:endParaRPr lang="en-US" dirty="0">
              <a:latin typeface="Arial" pitchFamily="34" charset="0"/>
              <a:cs typeface="Arial" pitchFamily="34" charset="0"/>
            </a:endParaRPr>
          </a:p>
        </p:txBody>
      </p:sp>
      <p:sp>
        <p:nvSpPr>
          <p:cNvPr id="2" name="Title 1"/>
          <p:cNvSpPr>
            <a:spLocks noGrp="1"/>
          </p:cNvSpPr>
          <p:nvPr>
            <p:ph type="title"/>
          </p:nvPr>
        </p:nvSpPr>
        <p:spPr>
          <a:xfrm>
            <a:off x="66677" y="1646238"/>
            <a:ext cx="8972548" cy="1143000"/>
          </a:xfrm>
        </p:spPr>
        <p:txBody>
          <a:bodyPr>
            <a:normAutofit fontScale="90000"/>
          </a:bodyPr>
          <a:lstStyle/>
          <a:p>
            <a:pPr lvl="0" algn="l"/>
            <a:r>
              <a:rPr lang="en-US" sz="2800" dirty="0">
                <a:solidFill>
                  <a:srgbClr val="000000"/>
                </a:solidFill>
                <a:latin typeface="Arial"/>
                <a:ea typeface="+mn-ea"/>
                <a:cs typeface="Arial"/>
              </a:rPr>
              <a:t/>
            </a:r>
            <a:br>
              <a:rPr lang="en-US" sz="2800" dirty="0">
                <a:solidFill>
                  <a:srgbClr val="000000"/>
                </a:solidFill>
                <a:latin typeface="Arial"/>
                <a:ea typeface="+mn-ea"/>
                <a:cs typeface="Arial"/>
              </a:rPr>
            </a:br>
            <a:r>
              <a:rPr lang="en-US" sz="2800" dirty="0" smtClean="0">
                <a:solidFill>
                  <a:srgbClr val="000000"/>
                </a:solidFill>
                <a:latin typeface="Arial"/>
                <a:ea typeface="+mn-ea"/>
                <a:cs typeface="Arial"/>
              </a:rPr>
              <a:t>   </a:t>
            </a:r>
            <a:r>
              <a:rPr lang="en-US" sz="3600" dirty="0" smtClean="0">
                <a:solidFill>
                  <a:srgbClr val="2E2D8D"/>
                </a:solidFill>
                <a:latin typeface="Arial Black"/>
                <a:cs typeface="Arial Black"/>
              </a:rPr>
              <a:t>Medicare </a:t>
            </a:r>
            <a:r>
              <a:rPr lang="en-US" sz="3600" dirty="0">
                <a:solidFill>
                  <a:srgbClr val="2E2D8D"/>
                </a:solidFill>
                <a:latin typeface="Arial Black"/>
                <a:cs typeface="Arial Black"/>
              </a:rPr>
              <a:t>Incentive Reward Program </a:t>
            </a:r>
            <a:r>
              <a:rPr lang="en-US" sz="3600" dirty="0" smtClean="0">
                <a:solidFill>
                  <a:srgbClr val="2E2D8D"/>
                </a:solidFill>
                <a:latin typeface="Arial Black"/>
                <a:cs typeface="Arial Black"/>
              </a:rPr>
              <a:t>              </a:t>
            </a:r>
            <a:br>
              <a:rPr lang="en-US" sz="3600" dirty="0" smtClean="0">
                <a:solidFill>
                  <a:srgbClr val="2E2D8D"/>
                </a:solidFill>
                <a:latin typeface="Arial Black"/>
                <a:cs typeface="Arial Black"/>
              </a:rPr>
            </a:br>
            <a:r>
              <a:rPr lang="en-US" sz="3600" dirty="0">
                <a:solidFill>
                  <a:srgbClr val="2E2D8D"/>
                </a:solidFill>
                <a:latin typeface="Arial Black"/>
                <a:cs typeface="Arial Black"/>
              </a:rPr>
              <a:t> </a:t>
            </a:r>
            <a:r>
              <a:rPr lang="en-US" sz="3600" dirty="0" smtClean="0">
                <a:solidFill>
                  <a:srgbClr val="2E2D8D"/>
                </a:solidFill>
                <a:latin typeface="Arial Black"/>
                <a:cs typeface="Arial Black"/>
              </a:rPr>
              <a:t>                             (</a:t>
            </a:r>
            <a:r>
              <a:rPr lang="en-US" sz="3600" dirty="0">
                <a:solidFill>
                  <a:srgbClr val="2E2D8D"/>
                </a:solidFill>
                <a:latin typeface="Arial Black"/>
                <a:cs typeface="Arial Black"/>
              </a:rPr>
              <a:t>IRP)</a:t>
            </a:r>
            <a:r>
              <a:rPr lang="en-US" sz="2800" dirty="0">
                <a:solidFill>
                  <a:srgbClr val="2E2D8D"/>
                </a:solidFill>
                <a:latin typeface="Arial Black"/>
                <a:cs typeface="Arial Black"/>
              </a:rPr>
              <a:t/>
            </a:r>
            <a:br>
              <a:rPr lang="en-US" sz="2800" dirty="0">
                <a:solidFill>
                  <a:srgbClr val="2E2D8D"/>
                </a:solidFill>
                <a:latin typeface="Arial Black"/>
                <a:cs typeface="Arial Black"/>
              </a:rPr>
            </a:br>
            <a:r>
              <a:rPr lang="en-US" sz="2800" dirty="0">
                <a:solidFill>
                  <a:srgbClr val="000000"/>
                </a:solidFill>
                <a:latin typeface="Arial"/>
                <a:ea typeface="+mn-ea"/>
                <a:cs typeface="Arial"/>
              </a:rPr>
              <a:t/>
            </a:r>
            <a:br>
              <a:rPr lang="en-US" sz="2800" dirty="0">
                <a:solidFill>
                  <a:srgbClr val="000000"/>
                </a:solidFill>
                <a:latin typeface="Arial"/>
                <a:ea typeface="+mn-ea"/>
                <a:cs typeface="Arial"/>
              </a:rPr>
            </a:br>
            <a:r>
              <a:rPr lang="en-US" sz="2800" dirty="0" smtClean="0">
                <a:solidFill>
                  <a:srgbClr val="000000"/>
                </a:solidFill>
                <a:latin typeface="Arial"/>
                <a:ea typeface="+mn-ea"/>
                <a:cs typeface="Arial"/>
              </a:rPr>
              <a:t>                         </a:t>
            </a:r>
            <a:r>
              <a:rPr lang="en-US" sz="3100" kern="1200" dirty="0" smtClean="0">
                <a:solidFill>
                  <a:srgbClr val="000000"/>
                </a:solidFill>
                <a:effectLst/>
                <a:latin typeface="Arial"/>
                <a:ea typeface="+mn-ea"/>
                <a:cs typeface="Arial"/>
              </a:rPr>
              <a:t>Encourages reporting of suspected </a:t>
            </a:r>
            <a:br>
              <a:rPr lang="en-US" sz="3100" kern="1200" dirty="0" smtClean="0">
                <a:solidFill>
                  <a:srgbClr val="000000"/>
                </a:solidFill>
                <a:effectLst/>
                <a:latin typeface="Arial"/>
                <a:ea typeface="+mn-ea"/>
                <a:cs typeface="Arial"/>
              </a:rPr>
            </a:br>
            <a:r>
              <a:rPr lang="en-US" sz="3100" kern="1200" dirty="0" smtClean="0">
                <a:solidFill>
                  <a:srgbClr val="000000"/>
                </a:solidFill>
                <a:effectLst/>
                <a:latin typeface="Arial"/>
                <a:ea typeface="+mn-ea"/>
                <a:cs typeface="Arial"/>
              </a:rPr>
              <a:t>                       fraud and abuse</a:t>
            </a:r>
            <a:r>
              <a:rPr lang="en-US" sz="2800" kern="1200" dirty="0" smtClean="0">
                <a:solidFill>
                  <a:srgbClr val="000000"/>
                </a:solidFill>
                <a:effectLst/>
                <a:latin typeface="Arial"/>
                <a:ea typeface="+mn-ea"/>
                <a:cs typeface="Arial"/>
              </a:rPr>
              <a:t/>
            </a:r>
            <a:br>
              <a:rPr lang="en-US" sz="2800" kern="1200" dirty="0" smtClean="0">
                <a:solidFill>
                  <a:srgbClr val="000000"/>
                </a:solidFill>
                <a:effectLst/>
                <a:latin typeface="Arial"/>
                <a:ea typeface="+mn-ea"/>
                <a:cs typeface="Arial"/>
              </a:rPr>
            </a:br>
            <a:endParaRPr lang="en-US" sz="1700" dirty="0" smtClean="0">
              <a:effectLst/>
            </a:endParaRPr>
          </a:p>
          <a:p>
            <a:pPr marL="2286000" algn="l" rtl="0" eaLnBrk="1" latinLnBrk="0" hangingPunct="1"/>
            <a:r>
              <a:rPr lang="en-US" sz="3100" kern="1200" dirty="0" smtClean="0">
                <a:solidFill>
                  <a:srgbClr val="000000"/>
                </a:solidFill>
                <a:effectLst/>
                <a:latin typeface="Arial" pitchFamily="34" charset="0"/>
                <a:ea typeface="+mn-ea"/>
                <a:cs typeface="Arial" pitchFamily="34" charset="0"/>
              </a:rPr>
              <a:t>Pays rewards: minimum recovery of $100</a:t>
            </a:r>
            <a:endParaRPr lang="en-US" sz="3100" dirty="0" smtClean="0">
              <a:effectLst/>
              <a:latin typeface="Arial" pitchFamily="34" charset="0"/>
              <a:cs typeface="Arial" pitchFamily="34" charset="0"/>
            </a:endParaRPr>
          </a:p>
          <a:p>
            <a:endParaRPr lang="en-US" dirty="0"/>
          </a:p>
        </p:txBody>
      </p:sp>
    </p:spTree>
    <p:extLst>
      <p:ext uri="{BB962C8B-B14F-4D97-AF65-F5344CB8AC3E}">
        <p14:creationId xmlns:p14="http://schemas.microsoft.com/office/powerpoint/2010/main" xmlns="" val="42676067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CD7B7113-EBDE-9C4A-98B0-D519A70CB2E6}" type="slidenum">
              <a:rPr lang="en-US" smtClean="0">
                <a:latin typeface="Arial" pitchFamily="34" charset="0"/>
                <a:cs typeface="Arial" pitchFamily="34" charset="0"/>
              </a:rPr>
              <a:pPr/>
              <a:t>63</a:t>
            </a:fld>
            <a:endParaRPr lang="en-US" dirty="0">
              <a:latin typeface="Arial" pitchFamily="34" charset="0"/>
              <a:cs typeface="Arial" pitchFamily="34" charset="0"/>
            </a:endParaRPr>
          </a:p>
        </p:txBody>
      </p:sp>
      <p:sp>
        <p:nvSpPr>
          <p:cNvPr id="3" name="Content Placeholder 2"/>
          <p:cNvSpPr>
            <a:spLocks noGrp="1"/>
          </p:cNvSpPr>
          <p:nvPr>
            <p:ph idx="4294967295"/>
          </p:nvPr>
        </p:nvSpPr>
        <p:spPr>
          <a:xfrm>
            <a:off x="2873374" y="1549400"/>
            <a:ext cx="5813426" cy="3673475"/>
          </a:xfrm>
        </p:spPr>
        <p:txBody>
          <a:bodyPr>
            <a:normAutofit fontScale="47500" lnSpcReduction="20000"/>
          </a:bodyPr>
          <a:lstStyle/>
          <a:p>
            <a:pPr marL="1588" indent="-1588">
              <a:buNone/>
            </a:pPr>
            <a:r>
              <a:rPr lang="en-US" sz="5900" dirty="0" smtClean="0">
                <a:latin typeface="Arial" pitchFamily="34" charset="0"/>
                <a:cs typeface="Arial" pitchFamily="34" charset="0"/>
              </a:rPr>
              <a:t>	True or False:</a:t>
            </a:r>
          </a:p>
          <a:p>
            <a:pPr marL="1588" indent="-1588">
              <a:buNone/>
            </a:pPr>
            <a:endParaRPr lang="en-US" sz="5900" dirty="0" smtClean="0">
              <a:latin typeface="Arial" pitchFamily="34" charset="0"/>
              <a:cs typeface="Arial" pitchFamily="34" charset="0"/>
            </a:endParaRPr>
          </a:p>
          <a:p>
            <a:pPr marL="1588" indent="-1588">
              <a:buNone/>
            </a:pPr>
            <a:r>
              <a:rPr lang="en-US" sz="5900" dirty="0" smtClean="0">
                <a:latin typeface="Arial" pitchFamily="34" charset="0"/>
                <a:cs typeface="Arial" pitchFamily="34" charset="0"/>
              </a:rPr>
              <a:t>The Self-Referral Disclosure Protocol (SRDP) is sent to the OIG.</a:t>
            </a:r>
          </a:p>
          <a:p>
            <a:pPr marL="1588" indent="-1588">
              <a:buNone/>
            </a:pPr>
            <a:endParaRPr lang="en-US" sz="5900" dirty="0">
              <a:latin typeface="Arial" pitchFamily="34" charset="0"/>
              <a:cs typeface="Arial" pitchFamily="34" charset="0"/>
            </a:endParaRPr>
          </a:p>
          <a:p>
            <a:pPr>
              <a:buFont typeface="+mj-lt"/>
              <a:buAutoNum type="arabicPeriod"/>
            </a:pPr>
            <a:r>
              <a:rPr lang="en-US" sz="5900" dirty="0">
                <a:latin typeface="Arial" pitchFamily="34" charset="0"/>
                <a:cs typeface="Arial" pitchFamily="34" charset="0"/>
              </a:rPr>
              <a:t>True</a:t>
            </a:r>
          </a:p>
          <a:p>
            <a:pPr>
              <a:buFont typeface="+mj-lt"/>
              <a:buAutoNum type="arabicPeriod"/>
            </a:pPr>
            <a:r>
              <a:rPr lang="en-US" sz="5900" dirty="0">
                <a:latin typeface="Arial" pitchFamily="34" charset="0"/>
                <a:cs typeface="Arial" pitchFamily="34" charset="0"/>
              </a:rPr>
              <a:t>False</a:t>
            </a:r>
          </a:p>
          <a:p>
            <a:pPr marL="1588" indent="-1588">
              <a:buNone/>
            </a:pPr>
            <a:endParaRPr lang="en-US" sz="5100" dirty="0" smtClean="0">
              <a:latin typeface="Arial" pitchFamily="34" charset="0"/>
              <a:cs typeface="Arial" pitchFamily="34" charset="0"/>
            </a:endParaRPr>
          </a:p>
          <a:p>
            <a:pPr>
              <a:buNone/>
            </a:pPr>
            <a:endParaRPr lang="en-US" sz="2800" dirty="0" smtClean="0">
              <a:cs typeface="Arial" pitchFamily="34" charset="0"/>
            </a:endParaRPr>
          </a:p>
        </p:txBody>
      </p:sp>
      <p:pic>
        <p:nvPicPr>
          <p:cNvPr id="7" name="Picture 1" descr="Badge of the Office of the Inspector General"/>
          <p:cNvPicPr>
            <a:picLocks noChangeAspect="1" noChangeArrowheads="1"/>
          </p:cNvPicPr>
          <p:nvPr/>
        </p:nvPicPr>
        <p:blipFill>
          <a:blip r:embed="rId4" cstate="print"/>
          <a:srcRect/>
          <a:stretch>
            <a:fillRect/>
          </a:stretch>
        </p:blipFill>
        <p:spPr bwMode="auto">
          <a:xfrm>
            <a:off x="266700" y="1600200"/>
            <a:ext cx="2095500" cy="36290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Dragnet.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descr="Badge of the Office of the Inspector General"/>
          <p:cNvPicPr>
            <a:picLocks noChangeAspect="1" noChangeArrowheads="1"/>
          </p:cNvPicPr>
          <p:nvPr/>
        </p:nvPicPr>
        <p:blipFill>
          <a:blip r:embed="rId4" cstate="print"/>
          <a:srcRect/>
          <a:stretch>
            <a:fillRect/>
          </a:stretch>
        </p:blipFill>
        <p:spPr bwMode="auto">
          <a:xfrm>
            <a:off x="266700" y="1600200"/>
            <a:ext cx="2095500" cy="3629025"/>
          </a:xfrm>
          <a:prstGeom prst="rect">
            <a:avLst/>
          </a:prstGeom>
          <a:noFill/>
        </p:spPr>
      </p:pic>
      <p:sp>
        <p:nvSpPr>
          <p:cNvPr id="5" name="Slide Number Placeholder 7"/>
          <p:cNvSpPr>
            <a:spLocks noGrp="1"/>
          </p:cNvSpPr>
          <p:nvPr>
            <p:ph type="sldNum" sz="quarter" idx="12"/>
          </p:nvPr>
        </p:nvSpPr>
        <p:spPr/>
        <p:txBody>
          <a:bodyPr/>
          <a:lstStyle/>
          <a:p>
            <a:fld id="{CD7B7113-EBDE-9C4A-98B0-D519A70CB2E6}" type="slidenum">
              <a:rPr lang="en-US" smtClean="0">
                <a:latin typeface="Arial" pitchFamily="34" charset="0"/>
                <a:cs typeface="Arial" pitchFamily="34" charset="0"/>
              </a:rPr>
              <a:pPr/>
              <a:t>64</a:t>
            </a:fld>
            <a:endParaRPr lang="en-US" dirty="0">
              <a:latin typeface="Arial" pitchFamily="34" charset="0"/>
              <a:cs typeface="Arial" pitchFamily="34" charset="0"/>
            </a:endParaRPr>
          </a:p>
        </p:txBody>
      </p:sp>
      <p:sp>
        <p:nvSpPr>
          <p:cNvPr id="3" name="Title 2"/>
          <p:cNvSpPr>
            <a:spLocks noGrp="1"/>
          </p:cNvSpPr>
          <p:nvPr>
            <p:ph type="title" idx="4294967295"/>
          </p:nvPr>
        </p:nvSpPr>
        <p:spPr>
          <a:xfrm>
            <a:off x="3000374" y="1150937"/>
            <a:ext cx="5400676" cy="4821238"/>
          </a:xfrm>
        </p:spPr>
        <p:txBody>
          <a:bodyPr>
            <a:normAutofit/>
          </a:bodyPr>
          <a:lstStyle/>
          <a:p>
            <a:pPr algn="l" rtl="0" eaLnBrk="1" latinLnBrk="0" hangingPunct="1"/>
            <a:r>
              <a:rPr lang="en-US" sz="2800" kern="1200" dirty="0" smtClean="0">
                <a:solidFill>
                  <a:srgbClr val="000000"/>
                </a:solidFill>
                <a:effectLst/>
                <a:latin typeface="Arial"/>
                <a:ea typeface="+mn-ea"/>
                <a:cs typeface="Arial"/>
              </a:rPr>
              <a:t>Which is </a:t>
            </a:r>
            <a:r>
              <a:rPr lang="en-US" sz="2800" u="sng" kern="1200" dirty="0" smtClean="0">
                <a:solidFill>
                  <a:srgbClr val="000000"/>
                </a:solidFill>
                <a:effectLst/>
                <a:latin typeface="Arial"/>
                <a:ea typeface="+mn-ea"/>
                <a:cs typeface="Arial"/>
              </a:rPr>
              <a:t>not</a:t>
            </a:r>
            <a:r>
              <a:rPr lang="en-US" sz="2800" kern="1200" dirty="0" smtClean="0">
                <a:solidFill>
                  <a:srgbClr val="000000"/>
                </a:solidFill>
                <a:effectLst/>
                <a:latin typeface="Arial"/>
                <a:ea typeface="+mn-ea"/>
                <a:cs typeface="Arial"/>
              </a:rPr>
              <a:t> an acronym relevant to today’s Medicare Fraud and Abuse presentation?</a:t>
            </a:r>
            <a:br>
              <a:rPr lang="en-US" sz="2800" kern="1200" dirty="0" smtClean="0">
                <a:solidFill>
                  <a:srgbClr val="000000"/>
                </a:solidFill>
                <a:effectLst/>
                <a:latin typeface="Arial"/>
                <a:ea typeface="+mn-ea"/>
                <a:cs typeface="Arial"/>
              </a:rPr>
            </a:br>
            <a:endParaRPr lang="en-US" sz="1500" dirty="0" smtClean="0">
              <a:effectLst/>
            </a:endParaRPr>
          </a:p>
          <a:p>
            <a:pPr algn="l" rtl="0" eaLnBrk="1" latinLnBrk="0" hangingPunct="1"/>
            <a:r>
              <a:rPr lang="en-US" sz="2800" kern="1200" dirty="0" smtClean="0">
                <a:solidFill>
                  <a:srgbClr val="000000"/>
                </a:solidFill>
                <a:effectLst/>
                <a:latin typeface="Arial"/>
                <a:ea typeface="+mn-ea"/>
                <a:cs typeface="Arial"/>
              </a:rPr>
              <a:t>1. MLN</a:t>
            </a:r>
            <a:endParaRPr lang="en-US" dirty="0" smtClean="0">
              <a:effectLst/>
            </a:endParaRPr>
          </a:p>
          <a:p>
            <a:pPr algn="l" rtl="0" eaLnBrk="1" latinLnBrk="0" hangingPunct="1"/>
            <a:r>
              <a:rPr lang="en-US" sz="2800" kern="1200" dirty="0" smtClean="0">
                <a:solidFill>
                  <a:srgbClr val="000000"/>
                </a:solidFill>
                <a:effectLst/>
                <a:latin typeface="Arial"/>
                <a:ea typeface="+mn-ea"/>
                <a:cs typeface="Arial"/>
              </a:rPr>
              <a:t>2. UPS</a:t>
            </a:r>
            <a:endParaRPr lang="en-US" dirty="0" smtClean="0">
              <a:effectLst/>
            </a:endParaRPr>
          </a:p>
          <a:p>
            <a:pPr algn="l" rtl="0" eaLnBrk="1" latinLnBrk="0" hangingPunct="1"/>
            <a:r>
              <a:rPr lang="en-US" sz="2800" kern="1200" dirty="0" smtClean="0">
                <a:solidFill>
                  <a:srgbClr val="000000"/>
                </a:solidFill>
                <a:effectLst/>
                <a:latin typeface="Arial"/>
                <a:ea typeface="+mn-ea"/>
                <a:cs typeface="Arial"/>
              </a:rPr>
              <a:t>3. LEIE</a:t>
            </a:r>
            <a:endParaRPr lang="en-US" dirty="0" smtClean="0">
              <a:effectLst/>
            </a:endParaRPr>
          </a:p>
          <a:p>
            <a:pPr algn="l" rtl="0" eaLnBrk="1" latinLnBrk="0" hangingPunct="1"/>
            <a:r>
              <a:rPr lang="en-US" sz="2800" kern="1200" dirty="0" smtClean="0">
                <a:solidFill>
                  <a:srgbClr val="000000"/>
                </a:solidFill>
                <a:effectLst/>
                <a:latin typeface="Arial"/>
                <a:ea typeface="+mn-ea"/>
                <a:cs typeface="Arial"/>
              </a:rPr>
              <a:t>4. SRDP</a:t>
            </a:r>
            <a:endParaRPr lang="en-US" dirty="0" smtClean="0">
              <a:effectLst/>
            </a:endParaRPr>
          </a:p>
          <a:p>
            <a:endParaRPr lang="en-US" dirty="0"/>
          </a:p>
        </p:txBody>
      </p:sp>
    </p:spTree>
    <p:extLst>
      <p:ext uri="{BB962C8B-B14F-4D97-AF65-F5344CB8AC3E}">
        <p14:creationId xmlns:p14="http://schemas.microsoft.com/office/powerpoint/2010/main" xmlns="" val="54315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Dragne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7"/>
          <p:cNvSpPr>
            <a:spLocks noGrp="1"/>
          </p:cNvSpPr>
          <p:nvPr>
            <p:ph type="sldNum" sz="quarter" idx="12"/>
          </p:nvPr>
        </p:nvSpPr>
        <p:spPr>
          <a:xfrm>
            <a:off x="6553200" y="6356350"/>
            <a:ext cx="2133600" cy="365125"/>
          </a:xfrm>
        </p:spPr>
        <p:txBody>
          <a:bodyPr/>
          <a:lstStyle/>
          <a:p>
            <a:fld id="{CD7B7113-EBDE-9C4A-98B0-D519A70CB2E6}" type="slidenum">
              <a:rPr lang="en-US" smtClean="0">
                <a:latin typeface="Arial" pitchFamily="34" charset="0"/>
                <a:cs typeface="Arial" pitchFamily="34" charset="0"/>
              </a:rPr>
              <a:pPr/>
              <a:t>65</a:t>
            </a:fld>
            <a:endParaRPr lang="en-US" dirty="0">
              <a:latin typeface="Arial" pitchFamily="34" charset="0"/>
              <a:cs typeface="Arial" pitchFamily="34" charset="0"/>
            </a:endParaRPr>
          </a:p>
        </p:txBody>
      </p:sp>
      <p:sp>
        <p:nvSpPr>
          <p:cNvPr id="2" name="Title 1"/>
          <p:cNvSpPr>
            <a:spLocks noGrp="1"/>
          </p:cNvSpPr>
          <p:nvPr>
            <p:ph type="title"/>
          </p:nvPr>
        </p:nvSpPr>
        <p:spPr>
          <a:xfrm>
            <a:off x="462153" y="2918728"/>
            <a:ext cx="8229600" cy="1143000"/>
          </a:xfrm>
        </p:spPr>
        <p:txBody>
          <a:bodyPr>
            <a:normAutofit fontScale="90000"/>
          </a:bodyPr>
          <a:lstStyle/>
          <a:p>
            <a:pPr lvl="0" algn="l"/>
            <a:r>
              <a:rPr lang="en-US" sz="3600" dirty="0" smtClean="0">
                <a:solidFill>
                  <a:srgbClr val="2E2D8D"/>
                </a:solidFill>
                <a:latin typeface="Arial Black"/>
                <a:cs typeface="Arial Black"/>
              </a:rPr>
              <a:t>                     Resources</a:t>
            </a:r>
            <a:r>
              <a:rPr lang="en-US" sz="1600" dirty="0">
                <a:solidFill>
                  <a:srgbClr val="2E2D8D"/>
                </a:solidFill>
                <a:latin typeface="Arial Black"/>
                <a:cs typeface="Arial Black"/>
              </a:rPr>
              <a:t/>
            </a:r>
            <a:br>
              <a:rPr lang="en-US" sz="1600" dirty="0">
                <a:solidFill>
                  <a:srgbClr val="2E2D8D"/>
                </a:solidFill>
                <a:latin typeface="Arial Black"/>
                <a:cs typeface="Arial Black"/>
              </a:rPr>
            </a:br>
            <a:r>
              <a:rPr lang="en-US" sz="1600" kern="1200" dirty="0" smtClean="0">
                <a:solidFill>
                  <a:srgbClr val="000000"/>
                </a:solidFill>
                <a:effectLst/>
                <a:latin typeface="Arial"/>
                <a:ea typeface="+mn-ea"/>
                <a:cs typeface="Arial"/>
              </a:rPr>
              <a:t/>
            </a:r>
            <a:br>
              <a:rPr lang="en-US" sz="1600" kern="1200" dirty="0" smtClean="0">
                <a:solidFill>
                  <a:srgbClr val="000000"/>
                </a:solidFill>
                <a:effectLst/>
                <a:latin typeface="Arial"/>
                <a:ea typeface="+mn-ea"/>
                <a:cs typeface="Arial"/>
              </a:rPr>
            </a:br>
            <a:r>
              <a:rPr lang="en-US" sz="1800" kern="1200" dirty="0" smtClean="0">
                <a:solidFill>
                  <a:srgbClr val="000000"/>
                </a:solidFill>
                <a:effectLst/>
                <a:latin typeface="Arial" pitchFamily="34" charset="0"/>
                <a:ea typeface="+mn-ea"/>
                <a:cs typeface="Arial" pitchFamily="34" charset="0"/>
              </a:rPr>
              <a:t>Centers for Medicare &amp; Medicaid Services (CMS) Home Page</a:t>
            </a:r>
            <a:endParaRPr lang="en-US" sz="1800" dirty="0" smtClean="0">
              <a:effectLst/>
              <a:latin typeface="Arial" pitchFamily="34" charset="0"/>
              <a:cs typeface="Arial" pitchFamily="34" charset="0"/>
            </a:endParaRPr>
          </a:p>
          <a:p>
            <a:pPr algn="l" rtl="0" eaLnBrk="1" latinLnBrk="0" hangingPunct="1"/>
            <a:r>
              <a:rPr lang="en-US" sz="1800" u="sng" kern="1200" dirty="0" smtClean="0">
                <a:solidFill>
                  <a:srgbClr val="000000"/>
                </a:solidFill>
                <a:effectLst/>
                <a:latin typeface="Arial" pitchFamily="34" charset="0"/>
                <a:ea typeface="+mn-ea"/>
                <a:cs typeface="Arial" pitchFamily="34" charset="0"/>
                <a:hlinkClick r:id="rId3"/>
              </a:rPr>
              <a:t>http://www.cms.gov</a:t>
            </a:r>
            <a:r>
              <a:rPr lang="en-US" sz="1800" u="sng" kern="1200" dirty="0" smtClean="0">
                <a:solidFill>
                  <a:srgbClr val="000000"/>
                </a:solidFill>
                <a:effectLst/>
                <a:latin typeface="Arial" pitchFamily="34" charset="0"/>
                <a:ea typeface="+mn-ea"/>
                <a:cs typeface="Arial" pitchFamily="34" charset="0"/>
              </a:rPr>
              <a:t/>
            </a:r>
            <a:br>
              <a:rPr lang="en-US" sz="1800" u="sng" kern="1200" dirty="0" smtClean="0">
                <a:solidFill>
                  <a:srgbClr val="000000"/>
                </a:solidFill>
                <a:effectLst/>
                <a:latin typeface="Arial" pitchFamily="34" charset="0"/>
                <a:ea typeface="+mn-ea"/>
                <a:cs typeface="Arial" pitchFamily="34" charset="0"/>
              </a:rPr>
            </a:br>
            <a:r>
              <a:rPr lang="en-US" sz="1800" kern="1200" dirty="0" smtClean="0">
                <a:solidFill>
                  <a:srgbClr val="000000"/>
                </a:solidFill>
                <a:effectLst/>
                <a:latin typeface="Arial" pitchFamily="34" charset="0"/>
                <a:ea typeface="+mn-ea"/>
                <a:cs typeface="Arial" pitchFamily="34" charset="0"/>
              </a:rPr>
              <a:t> </a:t>
            </a:r>
            <a:endParaRPr lang="en-US" sz="1800" dirty="0" smtClean="0">
              <a:effectLst/>
              <a:latin typeface="Arial" pitchFamily="34" charset="0"/>
              <a:cs typeface="Arial" pitchFamily="34" charset="0"/>
            </a:endParaRPr>
          </a:p>
          <a:p>
            <a:pPr algn="l" rtl="0" eaLnBrk="1" latinLnBrk="0" hangingPunct="1"/>
            <a:r>
              <a:rPr lang="en-US" sz="1800" kern="1200" dirty="0" smtClean="0">
                <a:solidFill>
                  <a:srgbClr val="000000"/>
                </a:solidFill>
                <a:effectLst/>
                <a:latin typeface="Arial" pitchFamily="34" charset="0"/>
                <a:ea typeface="+mn-ea"/>
                <a:cs typeface="Arial" pitchFamily="34" charset="0"/>
              </a:rPr>
              <a:t>Civil Monetary Penalties (CMP) Law</a:t>
            </a:r>
            <a:endParaRPr lang="en-US" sz="1800" dirty="0" smtClean="0">
              <a:effectLst/>
              <a:latin typeface="Arial" pitchFamily="34" charset="0"/>
              <a:cs typeface="Arial" pitchFamily="34" charset="0"/>
            </a:endParaRPr>
          </a:p>
          <a:p>
            <a:pPr algn="l" rtl="0" eaLnBrk="1" latinLnBrk="0" hangingPunct="1"/>
            <a:r>
              <a:rPr lang="en-US" sz="1800" u="sng" kern="1200" dirty="0" smtClean="0">
                <a:solidFill>
                  <a:srgbClr val="000000"/>
                </a:solidFill>
                <a:effectLst/>
                <a:latin typeface="Arial" pitchFamily="34" charset="0"/>
                <a:ea typeface="+mn-ea"/>
                <a:cs typeface="Arial" pitchFamily="34" charset="0"/>
                <a:hlinkClick r:id="rId4"/>
              </a:rPr>
              <a:t>http://oig.hhs.gov/fraud/enforcement/cmp</a:t>
            </a:r>
            <a:r>
              <a:rPr lang="en-US" sz="1800" u="sng" kern="1200" dirty="0" smtClean="0">
                <a:solidFill>
                  <a:srgbClr val="000000"/>
                </a:solidFill>
                <a:effectLst/>
                <a:latin typeface="Arial" pitchFamily="34" charset="0"/>
                <a:ea typeface="+mn-ea"/>
                <a:cs typeface="Arial" pitchFamily="34" charset="0"/>
              </a:rPr>
              <a:t/>
            </a:r>
            <a:br>
              <a:rPr lang="en-US" sz="1800" u="sng" kern="1200" dirty="0" smtClean="0">
                <a:solidFill>
                  <a:srgbClr val="000000"/>
                </a:solidFill>
                <a:effectLst/>
                <a:latin typeface="Arial" pitchFamily="34" charset="0"/>
                <a:ea typeface="+mn-ea"/>
                <a:cs typeface="Arial" pitchFamily="34" charset="0"/>
              </a:rPr>
            </a:br>
            <a:r>
              <a:rPr lang="en-US" sz="1800" kern="1200" dirty="0" smtClean="0">
                <a:solidFill>
                  <a:srgbClr val="000000"/>
                </a:solidFill>
                <a:effectLst/>
                <a:latin typeface="Arial" pitchFamily="34" charset="0"/>
                <a:ea typeface="+mn-ea"/>
                <a:cs typeface="Arial" pitchFamily="34" charset="0"/>
              </a:rPr>
              <a:t> </a:t>
            </a:r>
            <a:endParaRPr lang="en-US" sz="1800" dirty="0" smtClean="0">
              <a:effectLst/>
              <a:latin typeface="Arial" pitchFamily="34" charset="0"/>
              <a:cs typeface="Arial" pitchFamily="34" charset="0"/>
            </a:endParaRPr>
          </a:p>
          <a:p>
            <a:pPr algn="l" rtl="0" eaLnBrk="1" latinLnBrk="0" hangingPunct="1"/>
            <a:r>
              <a:rPr lang="en-US" sz="1800" kern="1200" dirty="0" smtClean="0">
                <a:solidFill>
                  <a:srgbClr val="000000"/>
                </a:solidFill>
                <a:effectLst/>
                <a:latin typeface="Arial" pitchFamily="34" charset="0"/>
                <a:ea typeface="+mn-ea"/>
                <a:cs typeface="Arial" pitchFamily="34" charset="0"/>
              </a:rPr>
              <a:t>CMS Self-Referral Disclosure Protocol (SRDP)</a:t>
            </a:r>
            <a:endParaRPr lang="en-US" sz="1800" dirty="0" smtClean="0">
              <a:effectLst/>
              <a:latin typeface="Arial" pitchFamily="34" charset="0"/>
              <a:cs typeface="Arial" pitchFamily="34" charset="0"/>
            </a:endParaRPr>
          </a:p>
          <a:p>
            <a:pPr algn="l" rtl="0" eaLnBrk="1" latinLnBrk="0" hangingPunct="1"/>
            <a:r>
              <a:rPr lang="en-US" sz="1800" u="sng" kern="1200" dirty="0" smtClean="0">
                <a:solidFill>
                  <a:srgbClr val="000000"/>
                </a:solidFill>
                <a:effectLst/>
                <a:latin typeface="Arial" pitchFamily="34" charset="0"/>
                <a:ea typeface="+mn-ea"/>
                <a:cs typeface="Arial" pitchFamily="34" charset="0"/>
                <a:hlinkClick r:id="rId5"/>
              </a:rPr>
              <a:t>http://www.cms.gov/Medicare/Fraud-and-Abuse/PhysicianSelfReferral/Self_Referral_Disclosure_Protocol.html</a:t>
            </a:r>
            <a:r>
              <a:rPr lang="en-US" sz="1800" u="sng" kern="1200" dirty="0" smtClean="0">
                <a:solidFill>
                  <a:srgbClr val="000000"/>
                </a:solidFill>
                <a:effectLst/>
                <a:latin typeface="Arial" pitchFamily="34" charset="0"/>
                <a:ea typeface="+mn-ea"/>
                <a:cs typeface="Arial" pitchFamily="34" charset="0"/>
              </a:rPr>
              <a:t/>
            </a:r>
            <a:br>
              <a:rPr lang="en-US" sz="1800" u="sng" kern="1200" dirty="0" smtClean="0">
                <a:solidFill>
                  <a:srgbClr val="000000"/>
                </a:solidFill>
                <a:effectLst/>
                <a:latin typeface="Arial" pitchFamily="34" charset="0"/>
                <a:ea typeface="+mn-ea"/>
                <a:cs typeface="Arial" pitchFamily="34" charset="0"/>
              </a:rPr>
            </a:br>
            <a:endParaRPr lang="en-US" sz="1800" dirty="0" smtClean="0">
              <a:effectLst/>
              <a:latin typeface="Arial" pitchFamily="34" charset="0"/>
              <a:cs typeface="Arial" pitchFamily="34" charset="0"/>
            </a:endParaRPr>
          </a:p>
          <a:p>
            <a:pPr algn="l" rtl="0" eaLnBrk="1" latinLnBrk="0" hangingPunct="1"/>
            <a:r>
              <a:rPr lang="en-US" sz="1800" kern="1200" dirty="0" smtClean="0">
                <a:solidFill>
                  <a:srgbClr val="000000"/>
                </a:solidFill>
                <a:effectLst/>
                <a:latin typeface="Arial" pitchFamily="34" charset="0"/>
                <a:ea typeface="+mn-ea"/>
                <a:cs typeface="Arial" pitchFamily="34" charset="0"/>
              </a:rPr>
              <a:t>Department of Health &amp; Human Services (HHS)</a:t>
            </a:r>
            <a:endParaRPr lang="en-US" sz="1800" dirty="0" smtClean="0">
              <a:effectLst/>
              <a:latin typeface="Arial" pitchFamily="34" charset="0"/>
              <a:cs typeface="Arial" pitchFamily="34" charset="0"/>
            </a:endParaRPr>
          </a:p>
          <a:p>
            <a:pPr algn="l" rtl="0" eaLnBrk="1" latinLnBrk="0" hangingPunct="1"/>
            <a:r>
              <a:rPr lang="en-US" sz="1800" u="sng" kern="1200" dirty="0" smtClean="0">
                <a:solidFill>
                  <a:srgbClr val="000000"/>
                </a:solidFill>
                <a:effectLst/>
                <a:latin typeface="Arial" pitchFamily="34" charset="0"/>
                <a:ea typeface="+mn-ea"/>
                <a:cs typeface="Arial" pitchFamily="34" charset="0"/>
                <a:hlinkClick r:id="rId6"/>
              </a:rPr>
              <a:t>http://www.hhs.gov</a:t>
            </a:r>
            <a:r>
              <a:rPr lang="en-US" sz="1800" u="sng" kern="1200" dirty="0" smtClean="0">
                <a:solidFill>
                  <a:srgbClr val="000000"/>
                </a:solidFill>
                <a:effectLst/>
                <a:latin typeface="Arial" pitchFamily="34" charset="0"/>
                <a:ea typeface="+mn-ea"/>
                <a:cs typeface="Arial" pitchFamily="34" charset="0"/>
              </a:rPr>
              <a:t/>
            </a:r>
            <a:br>
              <a:rPr lang="en-US" sz="1800" u="sng" kern="1200" dirty="0" smtClean="0">
                <a:solidFill>
                  <a:srgbClr val="000000"/>
                </a:solidFill>
                <a:effectLst/>
                <a:latin typeface="Arial" pitchFamily="34" charset="0"/>
                <a:ea typeface="+mn-ea"/>
                <a:cs typeface="Arial" pitchFamily="34" charset="0"/>
              </a:rPr>
            </a:br>
            <a:r>
              <a:rPr lang="en-US" sz="1800" kern="1200" dirty="0" smtClean="0">
                <a:solidFill>
                  <a:srgbClr val="000000"/>
                </a:solidFill>
                <a:effectLst/>
                <a:latin typeface="Arial" pitchFamily="34" charset="0"/>
                <a:ea typeface="+mn-ea"/>
                <a:cs typeface="Arial" pitchFamily="34" charset="0"/>
              </a:rPr>
              <a:t> </a:t>
            </a:r>
            <a:endParaRPr lang="en-US" sz="1800" dirty="0" smtClean="0">
              <a:effectLst/>
              <a:latin typeface="Arial" pitchFamily="34" charset="0"/>
              <a:cs typeface="Arial" pitchFamily="34" charset="0"/>
            </a:endParaRPr>
          </a:p>
          <a:p>
            <a:pPr algn="l" rtl="0" eaLnBrk="1" latinLnBrk="0" hangingPunct="1"/>
            <a:r>
              <a:rPr lang="en-US" sz="1800" kern="1200" dirty="0" smtClean="0">
                <a:solidFill>
                  <a:srgbClr val="000000"/>
                </a:solidFill>
                <a:effectLst/>
                <a:latin typeface="Arial" pitchFamily="34" charset="0"/>
                <a:ea typeface="+mn-ea"/>
                <a:cs typeface="Arial" pitchFamily="34" charset="0"/>
              </a:rPr>
              <a:t>General Services Administration (GSA) Excluded Parties Listing System (EPLS)</a:t>
            </a:r>
            <a:endParaRPr lang="en-US" sz="1800" dirty="0" smtClean="0">
              <a:effectLst/>
              <a:latin typeface="Arial" pitchFamily="34" charset="0"/>
              <a:cs typeface="Arial" pitchFamily="34" charset="0"/>
            </a:endParaRPr>
          </a:p>
          <a:p>
            <a:pPr algn="l" rtl="0" eaLnBrk="1" latinLnBrk="0" hangingPunct="1"/>
            <a:r>
              <a:rPr lang="en-US" sz="1800" u="sng" kern="1200" dirty="0" smtClean="0">
                <a:solidFill>
                  <a:srgbClr val="000000"/>
                </a:solidFill>
                <a:effectLst/>
                <a:latin typeface="Arial" pitchFamily="34" charset="0"/>
                <a:ea typeface="+mn-ea"/>
                <a:cs typeface="Arial" pitchFamily="34" charset="0"/>
                <a:hlinkClick r:id="rId7"/>
              </a:rPr>
              <a:t>http://www.epls.gov</a:t>
            </a:r>
            <a:r>
              <a:rPr lang="en-US" sz="1800" u="sng" kern="1200" dirty="0" smtClean="0">
                <a:solidFill>
                  <a:srgbClr val="000000"/>
                </a:solidFill>
                <a:effectLst/>
                <a:latin typeface="Arial" pitchFamily="34" charset="0"/>
                <a:ea typeface="+mn-ea"/>
                <a:cs typeface="Arial" pitchFamily="34" charset="0"/>
              </a:rPr>
              <a:t/>
            </a:r>
            <a:br>
              <a:rPr lang="en-US" sz="1800" u="sng" kern="1200" dirty="0" smtClean="0">
                <a:solidFill>
                  <a:srgbClr val="000000"/>
                </a:solidFill>
                <a:effectLst/>
                <a:latin typeface="Arial" pitchFamily="34" charset="0"/>
                <a:ea typeface="+mn-ea"/>
                <a:cs typeface="Arial" pitchFamily="34" charset="0"/>
              </a:rPr>
            </a:br>
            <a:r>
              <a:rPr lang="en-US" sz="1800" kern="1200" dirty="0" smtClean="0">
                <a:solidFill>
                  <a:srgbClr val="000000"/>
                </a:solidFill>
                <a:effectLst/>
                <a:latin typeface="Arial" pitchFamily="34" charset="0"/>
                <a:ea typeface="+mn-ea"/>
                <a:cs typeface="Arial" pitchFamily="34" charset="0"/>
              </a:rPr>
              <a:t> </a:t>
            </a:r>
            <a:endParaRPr lang="en-US" sz="1800" dirty="0" smtClean="0">
              <a:effectLst/>
              <a:latin typeface="Arial" pitchFamily="34" charset="0"/>
              <a:cs typeface="Arial" pitchFamily="34" charset="0"/>
            </a:endParaRPr>
          </a:p>
          <a:p>
            <a:endParaRPr lang="en-US" dirty="0"/>
          </a:p>
        </p:txBody>
      </p:sp>
    </p:spTree>
    <p:extLst>
      <p:ext uri="{BB962C8B-B14F-4D97-AF65-F5344CB8AC3E}">
        <p14:creationId xmlns:p14="http://schemas.microsoft.com/office/powerpoint/2010/main" xmlns="" val="351990199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7"/>
          <p:cNvSpPr>
            <a:spLocks noGrp="1"/>
          </p:cNvSpPr>
          <p:nvPr>
            <p:ph type="sldNum" sz="quarter" idx="12"/>
          </p:nvPr>
        </p:nvSpPr>
        <p:spPr>
          <a:xfrm>
            <a:off x="6553200" y="6356350"/>
            <a:ext cx="2133600" cy="365125"/>
          </a:xfrm>
        </p:spPr>
        <p:txBody>
          <a:bodyPr/>
          <a:lstStyle/>
          <a:p>
            <a:fld id="{CD7B7113-EBDE-9C4A-98B0-D519A70CB2E6}" type="slidenum">
              <a:rPr lang="en-US" smtClean="0">
                <a:latin typeface="Arial" pitchFamily="34" charset="0"/>
                <a:cs typeface="Arial" pitchFamily="34" charset="0"/>
              </a:rPr>
              <a:pPr/>
              <a:t>66</a:t>
            </a:fld>
            <a:endParaRPr lang="en-US" dirty="0">
              <a:latin typeface="Arial" pitchFamily="34" charset="0"/>
              <a:cs typeface="Arial" pitchFamily="34" charset="0"/>
            </a:endParaRPr>
          </a:p>
        </p:txBody>
      </p:sp>
      <p:sp>
        <p:nvSpPr>
          <p:cNvPr id="2" name="Title 1"/>
          <p:cNvSpPr>
            <a:spLocks noGrp="1"/>
          </p:cNvSpPr>
          <p:nvPr>
            <p:ph type="title"/>
          </p:nvPr>
        </p:nvSpPr>
        <p:spPr>
          <a:xfrm>
            <a:off x="571500" y="3036888"/>
            <a:ext cx="8229600" cy="1143000"/>
          </a:xfrm>
        </p:spPr>
        <p:txBody>
          <a:bodyPr>
            <a:normAutofit fontScale="90000"/>
          </a:bodyPr>
          <a:lstStyle/>
          <a:p>
            <a:pPr lvl="0" algn="l"/>
            <a:r>
              <a:rPr lang="en-US" sz="3600" dirty="0" smtClean="0">
                <a:solidFill>
                  <a:srgbClr val="2E2D8D"/>
                </a:solidFill>
                <a:latin typeface="Arial Black"/>
                <a:cs typeface="Arial Black"/>
              </a:rPr>
              <a:t>            Resources </a:t>
            </a:r>
            <a:r>
              <a:rPr lang="en-US" sz="3600" dirty="0">
                <a:solidFill>
                  <a:srgbClr val="2E2D8D"/>
                </a:solidFill>
                <a:latin typeface="Arial Black"/>
                <a:cs typeface="Arial Black"/>
              </a:rPr>
              <a:t>- Continued</a:t>
            </a:r>
            <a:r>
              <a:rPr lang="en-US" sz="1600" dirty="0">
                <a:solidFill>
                  <a:srgbClr val="2E2D8D"/>
                </a:solidFill>
                <a:latin typeface="Arial Black"/>
                <a:cs typeface="Arial Black"/>
              </a:rPr>
              <a:t/>
            </a:r>
            <a:br>
              <a:rPr lang="en-US" sz="1600" dirty="0">
                <a:solidFill>
                  <a:srgbClr val="2E2D8D"/>
                </a:solidFill>
                <a:latin typeface="Arial Black"/>
                <a:cs typeface="Arial Black"/>
              </a:rPr>
            </a:br>
            <a:r>
              <a:rPr lang="en-US" sz="1600" kern="1200" dirty="0" smtClean="0">
                <a:solidFill>
                  <a:srgbClr val="000000"/>
                </a:solidFill>
                <a:effectLst/>
                <a:latin typeface="Arial"/>
                <a:ea typeface="+mn-ea"/>
                <a:cs typeface="Arial"/>
              </a:rPr>
              <a:t/>
            </a:r>
            <a:br>
              <a:rPr lang="en-US" sz="1600" kern="1200" dirty="0" smtClean="0">
                <a:solidFill>
                  <a:srgbClr val="000000"/>
                </a:solidFill>
                <a:effectLst/>
                <a:latin typeface="Arial"/>
                <a:ea typeface="+mn-ea"/>
                <a:cs typeface="Arial"/>
              </a:rPr>
            </a:br>
            <a:r>
              <a:rPr lang="en-US" sz="1800" kern="1200" dirty="0" smtClean="0">
                <a:solidFill>
                  <a:srgbClr val="000000"/>
                </a:solidFill>
                <a:effectLst/>
                <a:latin typeface="Arial" pitchFamily="34" charset="0"/>
                <a:ea typeface="+mn-ea"/>
                <a:cs typeface="Arial" pitchFamily="34" charset="0"/>
              </a:rPr>
              <a:t>Health Care Fraud Prevention and Enforcement Action Team (HEAT)</a:t>
            </a:r>
            <a:endParaRPr lang="en-US" sz="1800" dirty="0" smtClean="0">
              <a:effectLst/>
              <a:latin typeface="Arial" pitchFamily="34" charset="0"/>
              <a:cs typeface="Arial" pitchFamily="34" charset="0"/>
            </a:endParaRPr>
          </a:p>
          <a:p>
            <a:pPr algn="l" rtl="0" eaLnBrk="1" latinLnBrk="0" hangingPunct="1"/>
            <a:r>
              <a:rPr lang="en-US" sz="1800" u="sng" kern="1200" dirty="0" smtClean="0">
                <a:solidFill>
                  <a:srgbClr val="000000"/>
                </a:solidFill>
                <a:effectLst/>
                <a:latin typeface="Arial" pitchFamily="34" charset="0"/>
                <a:ea typeface="+mn-ea"/>
                <a:cs typeface="Arial" pitchFamily="34" charset="0"/>
                <a:hlinkClick r:id="rId3"/>
              </a:rPr>
              <a:t>http://www.stopmedicarefraud.gov/heattaskforce</a:t>
            </a:r>
            <a:r>
              <a:rPr lang="en-US" sz="1800" u="sng" kern="1200" dirty="0" smtClean="0">
                <a:solidFill>
                  <a:srgbClr val="000000"/>
                </a:solidFill>
                <a:effectLst/>
                <a:latin typeface="Arial" pitchFamily="34" charset="0"/>
                <a:ea typeface="+mn-ea"/>
                <a:cs typeface="Arial" pitchFamily="34" charset="0"/>
              </a:rPr>
              <a:t/>
            </a:r>
            <a:br>
              <a:rPr lang="en-US" sz="1800" u="sng" kern="1200" dirty="0" smtClean="0">
                <a:solidFill>
                  <a:srgbClr val="000000"/>
                </a:solidFill>
                <a:effectLst/>
                <a:latin typeface="Arial" pitchFamily="34" charset="0"/>
                <a:ea typeface="+mn-ea"/>
                <a:cs typeface="Arial" pitchFamily="34" charset="0"/>
              </a:rPr>
            </a:br>
            <a:r>
              <a:rPr lang="en-US" sz="1800" kern="1200" dirty="0" smtClean="0">
                <a:solidFill>
                  <a:srgbClr val="000000"/>
                </a:solidFill>
                <a:effectLst/>
                <a:latin typeface="Arial" pitchFamily="34" charset="0"/>
                <a:ea typeface="+mn-ea"/>
                <a:cs typeface="Arial" pitchFamily="34" charset="0"/>
              </a:rPr>
              <a:t/>
            </a:r>
            <a:br>
              <a:rPr lang="en-US" sz="1800" kern="1200" dirty="0" smtClean="0">
                <a:solidFill>
                  <a:srgbClr val="000000"/>
                </a:solidFill>
                <a:effectLst/>
                <a:latin typeface="Arial" pitchFamily="34" charset="0"/>
                <a:ea typeface="+mn-ea"/>
                <a:cs typeface="Arial" pitchFamily="34" charset="0"/>
              </a:rPr>
            </a:br>
            <a:r>
              <a:rPr lang="en-US" sz="1800" kern="1200" dirty="0" smtClean="0">
                <a:solidFill>
                  <a:srgbClr val="000000"/>
                </a:solidFill>
                <a:effectLst/>
                <a:latin typeface="Arial" pitchFamily="34" charset="0"/>
                <a:ea typeface="+mn-ea"/>
                <a:cs typeface="Arial" pitchFamily="34" charset="0"/>
              </a:rPr>
              <a:t>HHS Office of Inspector General (OIG) </a:t>
            </a:r>
            <a:endParaRPr lang="en-US" sz="1800" dirty="0" smtClean="0">
              <a:effectLst/>
              <a:latin typeface="Arial" pitchFamily="34" charset="0"/>
              <a:cs typeface="Arial" pitchFamily="34" charset="0"/>
            </a:endParaRPr>
          </a:p>
          <a:p>
            <a:pPr algn="l" rtl="0" eaLnBrk="1" latinLnBrk="0" hangingPunct="1"/>
            <a:r>
              <a:rPr lang="en-US" sz="1800" u="sng" kern="1200" dirty="0" smtClean="0">
                <a:solidFill>
                  <a:srgbClr val="000000"/>
                </a:solidFill>
                <a:effectLst/>
                <a:latin typeface="Arial" pitchFamily="34" charset="0"/>
                <a:ea typeface="+mn-ea"/>
                <a:cs typeface="Arial" pitchFamily="34" charset="0"/>
                <a:hlinkClick r:id="rId4"/>
              </a:rPr>
              <a:t>http://oig.hhs.gov</a:t>
            </a:r>
            <a:r>
              <a:rPr lang="en-US" sz="1800" u="sng" kern="1200" dirty="0" smtClean="0">
                <a:solidFill>
                  <a:srgbClr val="000000"/>
                </a:solidFill>
                <a:effectLst/>
                <a:latin typeface="Arial" pitchFamily="34" charset="0"/>
                <a:ea typeface="+mn-ea"/>
                <a:cs typeface="Arial" pitchFamily="34" charset="0"/>
              </a:rPr>
              <a:t/>
            </a:r>
            <a:br>
              <a:rPr lang="en-US" sz="1800" u="sng" kern="1200" dirty="0" smtClean="0">
                <a:solidFill>
                  <a:srgbClr val="000000"/>
                </a:solidFill>
                <a:effectLst/>
                <a:latin typeface="Arial" pitchFamily="34" charset="0"/>
                <a:ea typeface="+mn-ea"/>
                <a:cs typeface="Arial" pitchFamily="34" charset="0"/>
              </a:rPr>
            </a:br>
            <a:r>
              <a:rPr lang="en-US" sz="1800" u="sng" kern="1200" dirty="0" smtClean="0">
                <a:solidFill>
                  <a:srgbClr val="000000"/>
                </a:solidFill>
                <a:effectLst/>
                <a:latin typeface="Arial" pitchFamily="34" charset="0"/>
                <a:ea typeface="+mn-ea"/>
                <a:cs typeface="Arial" pitchFamily="34" charset="0"/>
              </a:rPr>
              <a:t/>
            </a:r>
            <a:br>
              <a:rPr lang="en-US" sz="1800" u="sng" kern="1200" dirty="0" smtClean="0">
                <a:solidFill>
                  <a:srgbClr val="000000"/>
                </a:solidFill>
                <a:effectLst/>
                <a:latin typeface="Arial" pitchFamily="34" charset="0"/>
                <a:ea typeface="+mn-ea"/>
                <a:cs typeface="Arial" pitchFamily="34" charset="0"/>
              </a:rPr>
            </a:br>
            <a:r>
              <a:rPr lang="en-US" sz="1800" kern="1200" dirty="0" smtClean="0">
                <a:solidFill>
                  <a:srgbClr val="000000"/>
                </a:solidFill>
                <a:effectLst/>
                <a:latin typeface="Arial" pitchFamily="34" charset="0"/>
                <a:ea typeface="+mn-ea"/>
                <a:cs typeface="Arial" pitchFamily="34" charset="0"/>
              </a:rPr>
              <a:t>Medicare Contact Information for Local Contractors</a:t>
            </a:r>
            <a:endParaRPr lang="en-US" sz="1800" dirty="0" smtClean="0">
              <a:effectLst/>
              <a:latin typeface="Arial" pitchFamily="34" charset="0"/>
              <a:cs typeface="Arial" pitchFamily="34" charset="0"/>
            </a:endParaRPr>
          </a:p>
          <a:p>
            <a:pPr algn="l" rtl="0" eaLnBrk="1" latinLnBrk="0" hangingPunct="1"/>
            <a:r>
              <a:rPr lang="en-US" sz="1800" u="sng" kern="1200" dirty="0" smtClean="0">
                <a:solidFill>
                  <a:srgbClr val="000000"/>
                </a:solidFill>
                <a:effectLst/>
                <a:latin typeface="Arial" pitchFamily="34" charset="0"/>
                <a:ea typeface="+mn-ea"/>
                <a:cs typeface="Arial" pitchFamily="34" charset="0"/>
                <a:hlinkClick r:id="rId5"/>
              </a:rPr>
              <a:t>http://www.cms.gov/MLNProducts/Downloads/CallCenterTollNumDirectory.zip</a:t>
            </a:r>
            <a:r>
              <a:rPr lang="en-US" sz="1800" u="sng" kern="1200" dirty="0" smtClean="0">
                <a:solidFill>
                  <a:srgbClr val="000000"/>
                </a:solidFill>
                <a:effectLst/>
                <a:latin typeface="Arial" pitchFamily="34" charset="0"/>
                <a:ea typeface="+mn-ea"/>
                <a:cs typeface="Arial" pitchFamily="34" charset="0"/>
              </a:rPr>
              <a:t/>
            </a:r>
            <a:br>
              <a:rPr lang="en-US" sz="1800" u="sng" kern="1200" dirty="0" smtClean="0">
                <a:solidFill>
                  <a:srgbClr val="000000"/>
                </a:solidFill>
                <a:effectLst/>
                <a:latin typeface="Arial" pitchFamily="34" charset="0"/>
                <a:ea typeface="+mn-ea"/>
                <a:cs typeface="Arial" pitchFamily="34" charset="0"/>
              </a:rPr>
            </a:br>
            <a:r>
              <a:rPr lang="en-US" sz="1800" kern="1200" dirty="0" smtClean="0">
                <a:solidFill>
                  <a:srgbClr val="000000"/>
                </a:solidFill>
                <a:effectLst/>
                <a:latin typeface="Arial" pitchFamily="34" charset="0"/>
                <a:ea typeface="+mn-ea"/>
                <a:cs typeface="Arial" pitchFamily="34" charset="0"/>
              </a:rPr>
              <a:t> </a:t>
            </a:r>
            <a:endParaRPr lang="en-US" sz="1800" dirty="0" smtClean="0">
              <a:effectLst/>
              <a:latin typeface="Arial" pitchFamily="34" charset="0"/>
              <a:cs typeface="Arial" pitchFamily="34" charset="0"/>
            </a:endParaRPr>
          </a:p>
          <a:p>
            <a:pPr algn="l" rtl="0" eaLnBrk="1" latinLnBrk="0" hangingPunct="1"/>
            <a:r>
              <a:rPr lang="en-US" sz="1800" kern="1200" dirty="0" smtClean="0">
                <a:solidFill>
                  <a:srgbClr val="000000"/>
                </a:solidFill>
                <a:effectLst/>
                <a:latin typeface="Arial" pitchFamily="34" charset="0"/>
                <a:ea typeface="+mn-ea"/>
                <a:cs typeface="Arial" pitchFamily="34" charset="0"/>
              </a:rPr>
              <a:t>Medicare.gov</a:t>
            </a:r>
            <a:endParaRPr lang="en-US" sz="1800" dirty="0" smtClean="0">
              <a:effectLst/>
              <a:latin typeface="Arial" pitchFamily="34" charset="0"/>
              <a:cs typeface="Arial" pitchFamily="34" charset="0"/>
            </a:endParaRPr>
          </a:p>
          <a:p>
            <a:pPr algn="l" rtl="0" eaLnBrk="1" latinLnBrk="0" hangingPunct="1"/>
            <a:r>
              <a:rPr lang="en-US" sz="1800" u="sng" kern="1200" dirty="0" smtClean="0">
                <a:solidFill>
                  <a:srgbClr val="000000"/>
                </a:solidFill>
                <a:effectLst/>
                <a:latin typeface="Arial" pitchFamily="34" charset="0"/>
                <a:ea typeface="+mn-ea"/>
                <a:cs typeface="Arial" pitchFamily="34" charset="0"/>
                <a:hlinkClick r:id="rId6"/>
              </a:rPr>
              <a:t>http://www.medicare.gov</a:t>
            </a:r>
            <a:r>
              <a:rPr lang="en-US" sz="1800" u="sng" kern="1200" dirty="0" smtClean="0">
                <a:solidFill>
                  <a:srgbClr val="000000"/>
                </a:solidFill>
                <a:effectLst/>
                <a:latin typeface="Arial" pitchFamily="34" charset="0"/>
                <a:ea typeface="+mn-ea"/>
                <a:cs typeface="Arial" pitchFamily="34" charset="0"/>
              </a:rPr>
              <a:t/>
            </a:r>
            <a:br>
              <a:rPr lang="en-US" sz="1800" u="sng" kern="1200" dirty="0" smtClean="0">
                <a:solidFill>
                  <a:srgbClr val="000000"/>
                </a:solidFill>
                <a:effectLst/>
                <a:latin typeface="Arial" pitchFamily="34" charset="0"/>
                <a:ea typeface="+mn-ea"/>
                <a:cs typeface="Arial" pitchFamily="34" charset="0"/>
              </a:rPr>
            </a:br>
            <a:r>
              <a:rPr lang="en-US" sz="1800" kern="1200" dirty="0" smtClean="0">
                <a:solidFill>
                  <a:srgbClr val="000000"/>
                </a:solidFill>
                <a:effectLst/>
                <a:latin typeface="Arial" pitchFamily="34" charset="0"/>
                <a:ea typeface="+mn-ea"/>
                <a:cs typeface="Arial" pitchFamily="34" charset="0"/>
              </a:rPr>
              <a:t> </a:t>
            </a:r>
            <a:br>
              <a:rPr lang="en-US" sz="1800" kern="1200" dirty="0" smtClean="0">
                <a:solidFill>
                  <a:srgbClr val="000000"/>
                </a:solidFill>
                <a:effectLst/>
                <a:latin typeface="Arial" pitchFamily="34" charset="0"/>
                <a:ea typeface="+mn-ea"/>
                <a:cs typeface="Arial" pitchFamily="34" charset="0"/>
              </a:rPr>
            </a:br>
            <a:r>
              <a:rPr lang="en-US" sz="1800" kern="1200" dirty="0" smtClean="0">
                <a:solidFill>
                  <a:srgbClr val="000000"/>
                </a:solidFill>
                <a:effectLst/>
                <a:latin typeface="Arial" pitchFamily="34" charset="0"/>
                <a:ea typeface="+mn-ea"/>
                <a:cs typeface="Arial" pitchFamily="34" charset="0"/>
              </a:rPr>
              <a:t>Medicare Learning Network® (MLN)</a:t>
            </a:r>
            <a:endParaRPr lang="en-US" sz="1800" dirty="0" smtClean="0">
              <a:effectLst/>
              <a:latin typeface="Arial" pitchFamily="34" charset="0"/>
              <a:cs typeface="Arial" pitchFamily="34" charset="0"/>
            </a:endParaRPr>
          </a:p>
          <a:p>
            <a:pPr algn="l" rtl="0" eaLnBrk="1" latinLnBrk="0" hangingPunct="1"/>
            <a:r>
              <a:rPr lang="en-US" sz="1800" u="sng" kern="1200" dirty="0" smtClean="0">
                <a:solidFill>
                  <a:srgbClr val="000000"/>
                </a:solidFill>
                <a:effectLst/>
                <a:latin typeface="Arial" pitchFamily="34" charset="0"/>
                <a:ea typeface="+mn-ea"/>
                <a:cs typeface="Arial" pitchFamily="34" charset="0"/>
                <a:hlinkClick r:id="rId7"/>
              </a:rPr>
              <a:t>http://www.cms.gov/Outreach-and-Education/Medicare-Learning-Network-MLN/MLNGenInfo/index.html</a:t>
            </a:r>
            <a:r>
              <a:rPr lang="en-US" sz="1600" u="sng" kern="1200" dirty="0" smtClean="0">
                <a:solidFill>
                  <a:srgbClr val="000000"/>
                </a:solidFill>
                <a:effectLst/>
                <a:latin typeface="Arial"/>
                <a:ea typeface="+mn-ea"/>
                <a:cs typeface="Arial"/>
              </a:rPr>
              <a:t/>
            </a:r>
            <a:br>
              <a:rPr lang="en-US" sz="1600" u="sng" kern="1200" dirty="0" smtClean="0">
                <a:solidFill>
                  <a:srgbClr val="000000"/>
                </a:solidFill>
                <a:effectLst/>
                <a:latin typeface="Arial"/>
                <a:ea typeface="+mn-ea"/>
                <a:cs typeface="Arial"/>
              </a:rPr>
            </a:br>
            <a:r>
              <a:rPr lang="en-US" sz="1600" u="sng" kern="1200" dirty="0" smtClean="0">
                <a:solidFill>
                  <a:srgbClr val="000000"/>
                </a:solidFill>
                <a:effectLst/>
                <a:latin typeface="Arial"/>
                <a:ea typeface="+mn-ea"/>
                <a:cs typeface="Arial"/>
              </a:rPr>
              <a:t/>
            </a:r>
            <a:br>
              <a:rPr lang="en-US" sz="1600" u="sng" kern="1200" dirty="0" smtClean="0">
                <a:solidFill>
                  <a:srgbClr val="000000"/>
                </a:solidFill>
                <a:effectLst/>
                <a:latin typeface="Arial"/>
                <a:ea typeface="+mn-ea"/>
                <a:cs typeface="Arial"/>
              </a:rPr>
            </a:br>
            <a:endParaRPr lang="en-US" dirty="0" smtClean="0">
              <a:effectLst/>
            </a:endParaRPr>
          </a:p>
          <a:p>
            <a:endParaRPr lang="en-US" dirty="0"/>
          </a:p>
        </p:txBody>
      </p:sp>
    </p:spTree>
    <p:extLst>
      <p:ext uri="{BB962C8B-B14F-4D97-AF65-F5344CB8AC3E}">
        <p14:creationId xmlns:p14="http://schemas.microsoft.com/office/powerpoint/2010/main" xmlns="" val="35199019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0800"/>
            <a:ext cx="8496300" cy="4525963"/>
          </a:xfrm>
        </p:spPr>
        <p:txBody>
          <a:bodyPr>
            <a:noAutofit/>
          </a:bodyPr>
          <a:lstStyle/>
          <a:p>
            <a:pPr marL="285750" lvl="0" indent="-285750">
              <a:spcBef>
                <a:spcPts val="0"/>
              </a:spcBef>
              <a:buNone/>
            </a:pPr>
            <a:r>
              <a:rPr lang="en-US" sz="1600" dirty="0" smtClean="0">
                <a:latin typeface="Arial" pitchFamily="34" charset="0"/>
                <a:cs typeface="Arial" pitchFamily="34" charset="0"/>
              </a:rPr>
              <a:t>Medicare Provider Enrollment:</a:t>
            </a:r>
          </a:p>
          <a:p>
            <a:pPr marL="285750" lvl="0" indent="-285750">
              <a:spcBef>
                <a:spcPts val="0"/>
              </a:spcBef>
              <a:buNone/>
            </a:pPr>
            <a:r>
              <a:rPr lang="en-US" sz="1600" u="sng" dirty="0" smtClean="0">
                <a:latin typeface="Arial" pitchFamily="34" charset="0"/>
                <a:cs typeface="Arial" pitchFamily="34" charset="0"/>
                <a:hlinkClick r:id="rId3"/>
              </a:rPr>
              <a:t>http://www.cms.gov/Medicare/Provider-Enrollment-and</a:t>
            </a:r>
          </a:p>
          <a:p>
            <a:pPr marL="285750" lvl="0" indent="-285750">
              <a:spcBef>
                <a:spcPts val="0"/>
              </a:spcBef>
              <a:buNone/>
            </a:pPr>
            <a:r>
              <a:rPr lang="en-US" sz="1600" u="sng" dirty="0" smtClean="0">
                <a:latin typeface="Arial" pitchFamily="34" charset="0"/>
                <a:cs typeface="Arial" pitchFamily="34" charset="0"/>
                <a:hlinkClick r:id="rId3"/>
              </a:rPr>
              <a:t>Certification/MedicareProviderSupEnroll/index.html</a:t>
            </a:r>
            <a:endParaRPr lang="en-US" sz="1600" u="sng" dirty="0" smtClean="0">
              <a:latin typeface="Arial" pitchFamily="34" charset="0"/>
              <a:cs typeface="Arial" pitchFamily="34" charset="0"/>
            </a:endParaRPr>
          </a:p>
          <a:p>
            <a:pPr marL="285750" lvl="0" indent="-285750">
              <a:spcBef>
                <a:spcPts val="0"/>
              </a:spcBef>
              <a:buNone/>
            </a:pPr>
            <a:endParaRPr lang="en-US" sz="1600" dirty="0" smtClean="0">
              <a:latin typeface="Arial" pitchFamily="34" charset="0"/>
              <a:cs typeface="Arial" pitchFamily="34" charset="0"/>
            </a:endParaRPr>
          </a:p>
          <a:p>
            <a:pPr marL="285750" lvl="0" indent="-285750">
              <a:spcBef>
                <a:spcPts val="0"/>
              </a:spcBef>
              <a:buNone/>
            </a:pPr>
            <a:r>
              <a:rPr lang="en-US" sz="1600" dirty="0" smtClean="0">
                <a:latin typeface="Arial" pitchFamily="34" charset="0"/>
                <a:cs typeface="Arial" pitchFamily="34" charset="0"/>
              </a:rPr>
              <a:t>MLN Provider Compliance Web Page:</a:t>
            </a:r>
          </a:p>
          <a:p>
            <a:pPr marL="285750" lvl="0" indent="-285750">
              <a:spcBef>
                <a:spcPts val="0"/>
              </a:spcBef>
              <a:buNone/>
            </a:pPr>
            <a:r>
              <a:rPr lang="en-US" sz="1600" u="sng" dirty="0" smtClean="0">
                <a:latin typeface="Arial" pitchFamily="34" charset="0"/>
                <a:cs typeface="Arial" pitchFamily="34" charset="0"/>
                <a:hlinkClick r:id="rId4"/>
              </a:rPr>
              <a:t>http://www.cms.gov/Outreach-and-Education/Medicare-Learning-Network</a:t>
            </a:r>
          </a:p>
          <a:p>
            <a:pPr marL="285750" lvl="0" indent="-285750">
              <a:spcBef>
                <a:spcPts val="0"/>
              </a:spcBef>
              <a:buNone/>
            </a:pPr>
            <a:r>
              <a:rPr lang="en-US" sz="1600" u="sng" dirty="0" smtClean="0">
                <a:latin typeface="Arial" pitchFamily="34" charset="0"/>
                <a:cs typeface="Arial" pitchFamily="34" charset="0"/>
                <a:hlinkClick r:id="rId4"/>
              </a:rPr>
              <a:t>MLN/MLNProducts/ProviderCompliance.html</a:t>
            </a:r>
            <a:endParaRPr lang="en-US" sz="1600" u="sng" dirty="0" smtClean="0">
              <a:latin typeface="Arial" pitchFamily="34" charset="0"/>
              <a:cs typeface="Arial" pitchFamily="34" charset="0"/>
            </a:endParaRPr>
          </a:p>
          <a:p>
            <a:pPr marL="285750" lvl="0" indent="-285750">
              <a:spcBef>
                <a:spcPts val="0"/>
              </a:spcBef>
              <a:buNone/>
            </a:pPr>
            <a:endParaRPr lang="en-US" sz="1600" dirty="0" smtClean="0">
              <a:latin typeface="Arial" pitchFamily="34" charset="0"/>
              <a:cs typeface="Arial" pitchFamily="34" charset="0"/>
            </a:endParaRPr>
          </a:p>
          <a:p>
            <a:pPr>
              <a:spcBef>
                <a:spcPts val="0"/>
              </a:spcBef>
              <a:buNone/>
            </a:pPr>
            <a:r>
              <a:rPr lang="en-US" sz="1600" dirty="0" smtClean="0">
                <a:latin typeface="Arial" pitchFamily="34" charset="0"/>
                <a:cs typeface="Arial" pitchFamily="34" charset="0"/>
              </a:rPr>
              <a:t>OIG Exclusions Program “The Effect of Exclusion From Participation in Federal Health</a:t>
            </a:r>
          </a:p>
          <a:p>
            <a:pPr>
              <a:spcBef>
                <a:spcPts val="0"/>
              </a:spcBef>
              <a:buNone/>
            </a:pPr>
            <a:r>
              <a:rPr lang="en-US" sz="1600" dirty="0" smtClean="0">
                <a:latin typeface="Arial" pitchFamily="34" charset="0"/>
                <a:cs typeface="Arial" pitchFamily="34" charset="0"/>
              </a:rPr>
              <a:t>Care Programs”</a:t>
            </a:r>
          </a:p>
          <a:p>
            <a:pPr>
              <a:spcBef>
                <a:spcPts val="0"/>
              </a:spcBef>
              <a:buNone/>
            </a:pPr>
            <a:r>
              <a:rPr lang="en-US" sz="1600" u="sng" dirty="0" smtClean="0">
                <a:latin typeface="Arial" pitchFamily="34" charset="0"/>
                <a:cs typeface="Arial" pitchFamily="34" charset="0"/>
                <a:hlinkClick r:id="rId5"/>
              </a:rPr>
              <a:t>http://oig.hhs.gov/fraud/docs/alertsandbulletins/effected.htm</a:t>
            </a:r>
            <a:r>
              <a:rPr lang="en-US" sz="1600" dirty="0" smtClean="0">
                <a:latin typeface="Arial" pitchFamily="34" charset="0"/>
                <a:cs typeface="Arial" pitchFamily="34" charset="0"/>
              </a:rPr>
              <a:t> </a:t>
            </a:r>
          </a:p>
          <a:p>
            <a:pPr>
              <a:spcBef>
                <a:spcPts val="0"/>
              </a:spcBef>
              <a:buNone/>
            </a:pPr>
            <a:r>
              <a:rPr lang="en-US" sz="1600" u="sng" dirty="0" smtClean="0">
                <a:latin typeface="Arial" pitchFamily="34" charset="0"/>
                <a:cs typeface="Arial" pitchFamily="34" charset="0"/>
                <a:hlinkClick r:id="rId6"/>
              </a:rPr>
              <a:t>http://oig.hhs.gov/fraud/exclusions.asp</a:t>
            </a:r>
            <a:endParaRPr lang="en-US" sz="1600" u="sng" dirty="0" smtClean="0">
              <a:latin typeface="Arial" pitchFamily="34" charset="0"/>
              <a:cs typeface="Arial" pitchFamily="34" charset="0"/>
            </a:endParaRPr>
          </a:p>
          <a:p>
            <a:pPr>
              <a:spcBef>
                <a:spcPts val="0"/>
              </a:spcBef>
              <a:buNone/>
            </a:pPr>
            <a:endParaRPr lang="en-US" sz="1600" u="sng" dirty="0" smtClean="0">
              <a:latin typeface="Arial" pitchFamily="34" charset="0"/>
              <a:cs typeface="Arial" pitchFamily="34" charset="0"/>
            </a:endParaRPr>
          </a:p>
          <a:p>
            <a:pPr>
              <a:spcBef>
                <a:spcPts val="0"/>
              </a:spcBef>
              <a:buNone/>
            </a:pPr>
            <a:r>
              <a:rPr lang="en-US" sz="1600" dirty="0" smtClean="0">
                <a:latin typeface="Arial" pitchFamily="34" charset="0"/>
                <a:cs typeface="Arial" pitchFamily="34" charset="0"/>
              </a:rPr>
              <a:t>OIG Fraud Prevention &amp; Detection</a:t>
            </a:r>
          </a:p>
          <a:p>
            <a:pPr>
              <a:spcBef>
                <a:spcPts val="0"/>
              </a:spcBef>
              <a:buNone/>
            </a:pPr>
            <a:r>
              <a:rPr lang="en-US" sz="1600" u="sng" dirty="0" smtClean="0">
                <a:latin typeface="Arial" pitchFamily="34" charset="0"/>
                <a:cs typeface="Arial" pitchFamily="34" charset="0"/>
                <a:hlinkClick r:id="rId7"/>
              </a:rPr>
              <a:t>http://oig.hhs.gov/fraud</a:t>
            </a:r>
            <a:endParaRPr lang="en-US" sz="1600" dirty="0" smtClean="0">
              <a:latin typeface="Arial" pitchFamily="34" charset="0"/>
              <a:cs typeface="Arial" pitchFamily="34" charset="0"/>
            </a:endParaRPr>
          </a:p>
          <a:p>
            <a:pPr>
              <a:spcBef>
                <a:spcPts val="0"/>
              </a:spcBef>
              <a:buNone/>
            </a:pPr>
            <a:endParaRPr lang="en-US" sz="1600" dirty="0" smtClean="0">
              <a:latin typeface="Arial" pitchFamily="34" charset="0"/>
              <a:cs typeface="Arial" pitchFamily="34" charset="0"/>
            </a:endParaRPr>
          </a:p>
          <a:p>
            <a:pPr>
              <a:spcBef>
                <a:spcPts val="0"/>
              </a:spcBef>
              <a:buNone/>
            </a:pPr>
            <a:r>
              <a:rPr lang="en-US" sz="1600" dirty="0" smtClean="0">
                <a:latin typeface="Arial" pitchFamily="34" charset="0"/>
                <a:cs typeface="Arial" pitchFamily="34" charset="0"/>
              </a:rPr>
              <a:t>OIG Hotline</a:t>
            </a:r>
          </a:p>
          <a:p>
            <a:pPr>
              <a:spcBef>
                <a:spcPts val="0"/>
              </a:spcBef>
              <a:buNone/>
            </a:pPr>
            <a:r>
              <a:rPr lang="en-US" sz="1600" u="sng" dirty="0" smtClean="0">
                <a:latin typeface="Arial" pitchFamily="34" charset="0"/>
                <a:cs typeface="Arial" pitchFamily="34" charset="0"/>
                <a:hlinkClick r:id="rId8"/>
              </a:rPr>
              <a:t>http://oig.hhs.gov/fraud/report-fraud</a:t>
            </a:r>
            <a:r>
              <a:rPr lang="en-US" sz="1600" dirty="0" smtClean="0">
                <a:latin typeface="Arial" pitchFamily="34" charset="0"/>
                <a:cs typeface="Arial" pitchFamily="34" charset="0"/>
              </a:rPr>
              <a:t> </a:t>
            </a:r>
          </a:p>
          <a:p>
            <a:pPr>
              <a:spcBef>
                <a:spcPts val="0"/>
              </a:spcBef>
              <a:buNone/>
            </a:pPr>
            <a:endParaRPr lang="en-US" sz="1600" dirty="0" smtClean="0">
              <a:latin typeface="Arial" pitchFamily="34" charset="0"/>
              <a:cs typeface="Arial" pitchFamily="34" charset="0"/>
            </a:endParaRPr>
          </a:p>
          <a:p>
            <a:pPr>
              <a:spcBef>
                <a:spcPts val="0"/>
              </a:spcBef>
              <a:spcAft>
                <a:spcPts val="600"/>
              </a:spcAft>
              <a:buNone/>
            </a:pPr>
            <a:endParaRPr lang="en-US" sz="1600" dirty="0" smtClean="0">
              <a:latin typeface="Arial" pitchFamily="34" charset="0"/>
              <a:cs typeface="Arial" pitchFamily="34" charset="0"/>
            </a:endParaRPr>
          </a:p>
          <a:p>
            <a:pPr>
              <a:buNone/>
            </a:pPr>
            <a:endParaRPr lang="en-US" sz="1600" dirty="0" smtClean="0">
              <a:latin typeface="Arial" pitchFamily="34" charset="0"/>
              <a:cs typeface="Arial" pitchFamily="34" charset="0"/>
            </a:endParaRPr>
          </a:p>
          <a:p>
            <a:pPr>
              <a:buNone/>
            </a:pPr>
            <a:endParaRPr lang="en-US" sz="1600" u="sng" dirty="0" smtClean="0">
              <a:latin typeface="Arial" pitchFamily="34" charset="0"/>
              <a:cs typeface="Arial" pitchFamily="34" charset="0"/>
            </a:endParaRPr>
          </a:p>
          <a:p>
            <a:pPr>
              <a:buNone/>
            </a:pPr>
            <a:endParaRPr lang="en-US" sz="2400" dirty="0">
              <a:latin typeface="Arial" pitchFamily="34" charset="0"/>
              <a:cs typeface="Arial" pitchFamily="34" charset="0"/>
            </a:endParaRPr>
          </a:p>
        </p:txBody>
      </p:sp>
      <p:sp>
        <p:nvSpPr>
          <p:cNvPr id="6" name="Slide Number Placeholder 7"/>
          <p:cNvSpPr>
            <a:spLocks noGrp="1"/>
          </p:cNvSpPr>
          <p:nvPr>
            <p:ph type="sldNum" sz="quarter" idx="12"/>
          </p:nvPr>
        </p:nvSpPr>
        <p:spPr>
          <a:xfrm>
            <a:off x="6553200" y="6356350"/>
            <a:ext cx="2133600" cy="365125"/>
          </a:xfrm>
        </p:spPr>
        <p:txBody>
          <a:bodyPr/>
          <a:lstStyle/>
          <a:p>
            <a:fld id="{CD7B7113-EBDE-9C4A-98B0-D519A70CB2E6}" type="slidenum">
              <a:rPr lang="en-US" smtClean="0">
                <a:latin typeface="Arial" pitchFamily="34" charset="0"/>
                <a:cs typeface="Arial" pitchFamily="34" charset="0"/>
              </a:rPr>
              <a:pPr/>
              <a:t>67</a:t>
            </a:fld>
            <a:endParaRPr lang="en-US" dirty="0">
              <a:latin typeface="Arial" pitchFamily="34" charset="0"/>
              <a:cs typeface="Arial" pitchFamily="34" charset="0"/>
            </a:endParaRPr>
          </a:p>
        </p:txBody>
      </p:sp>
      <p:sp>
        <p:nvSpPr>
          <p:cNvPr id="7" name="Subtitle 2"/>
          <p:cNvSpPr txBox="1">
            <a:spLocks/>
          </p:cNvSpPr>
          <p:nvPr/>
        </p:nvSpPr>
        <p:spPr>
          <a:xfrm>
            <a:off x="3049" y="863600"/>
            <a:ext cx="9153143" cy="558800"/>
          </a:xfrm>
          <a:prstGeom prst="rect">
            <a:avLst/>
          </a:prstGeom>
        </p:spPr>
        <p:txBody>
          <a:bodyPr vert="horz" lIns="91440" tIns="45720" rIns="91440" bIns="45720" rtlCol="0">
            <a:noAutofit/>
          </a:bodyPr>
          <a:lstStyle/>
          <a:p>
            <a:pPr lvl="0" algn="ctr"/>
            <a:r>
              <a:rPr lang="en-US" sz="3200" dirty="0" smtClean="0">
                <a:solidFill>
                  <a:srgbClr val="2E2D8D"/>
                </a:solidFill>
                <a:latin typeface="Arial Black"/>
                <a:cs typeface="Arial Black"/>
              </a:rPr>
              <a:t>Resources - Continued</a:t>
            </a:r>
            <a:endParaRPr lang="en-US" sz="3200" dirty="0">
              <a:solidFill>
                <a:srgbClr val="2E2D8D"/>
              </a:solidFill>
              <a:latin typeface="Arial Black"/>
              <a:cs typeface="Arial Black"/>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noAutofit/>
          </a:bodyPr>
          <a:lstStyle/>
          <a:p>
            <a:pPr marL="0" indent="0">
              <a:spcBef>
                <a:spcPts val="0"/>
              </a:spcBef>
              <a:buNone/>
            </a:pPr>
            <a:r>
              <a:rPr lang="en-US" sz="1600" dirty="0" smtClean="0">
                <a:latin typeface="Arial" pitchFamily="34" charset="0"/>
                <a:cs typeface="Arial" pitchFamily="34" charset="0"/>
              </a:rPr>
              <a:t>OIG List of Excluded Individuals/Entities (LEIE)   </a:t>
            </a:r>
          </a:p>
          <a:p>
            <a:pPr marL="0" indent="0">
              <a:spcBef>
                <a:spcPts val="0"/>
              </a:spcBef>
              <a:buNone/>
            </a:pPr>
            <a:r>
              <a:rPr lang="en-US" sz="1600" u="sng" dirty="0" smtClean="0">
                <a:latin typeface="Arial" pitchFamily="34" charset="0"/>
                <a:cs typeface="Arial" pitchFamily="34" charset="0"/>
                <a:hlinkClick r:id="rId3"/>
              </a:rPr>
              <a:t>http://oig.hhs.gov/exclusions/exclusions_list.asp</a:t>
            </a:r>
            <a:r>
              <a:rPr lang="en-US" sz="1600" dirty="0" smtClean="0">
                <a:latin typeface="Arial" pitchFamily="34" charset="0"/>
                <a:cs typeface="Arial" pitchFamily="34" charset="0"/>
              </a:rPr>
              <a:t> </a:t>
            </a:r>
          </a:p>
          <a:p>
            <a:pPr marL="0" indent="0">
              <a:spcBef>
                <a:spcPts val="0"/>
              </a:spcBef>
              <a:buNone/>
            </a:pPr>
            <a:endParaRPr lang="en-US" sz="1600" dirty="0" smtClean="0">
              <a:latin typeface="Arial" pitchFamily="34" charset="0"/>
              <a:cs typeface="Arial" pitchFamily="34" charset="0"/>
            </a:endParaRPr>
          </a:p>
          <a:p>
            <a:pPr marL="0" indent="0">
              <a:spcBef>
                <a:spcPts val="0"/>
              </a:spcBef>
              <a:buNone/>
            </a:pPr>
            <a:r>
              <a:rPr lang="en-US" sz="1600" dirty="0" smtClean="0">
                <a:latin typeface="Arial" pitchFamily="34" charset="0"/>
                <a:cs typeface="Arial" pitchFamily="34" charset="0"/>
              </a:rPr>
              <a:t>OIG Provider Self-Disclosure Protocol</a:t>
            </a:r>
          </a:p>
          <a:p>
            <a:pPr marL="0" indent="0">
              <a:spcBef>
                <a:spcPts val="0"/>
              </a:spcBef>
              <a:buNone/>
            </a:pPr>
            <a:r>
              <a:rPr lang="en-US" sz="1600" u="sng" dirty="0" smtClean="0">
                <a:latin typeface="Arial" pitchFamily="34" charset="0"/>
                <a:cs typeface="Arial" pitchFamily="34" charset="0"/>
                <a:hlinkClick r:id="rId4"/>
              </a:rPr>
              <a:t>http://oig.hhs.gov/compliance/self-disclosure-info</a:t>
            </a:r>
            <a:r>
              <a:rPr lang="en-US" sz="1600" dirty="0" smtClean="0">
                <a:latin typeface="Arial" pitchFamily="34" charset="0"/>
                <a:cs typeface="Arial" pitchFamily="34" charset="0"/>
              </a:rPr>
              <a:t> </a:t>
            </a:r>
          </a:p>
          <a:p>
            <a:pPr marL="0" indent="0">
              <a:spcBef>
                <a:spcPts val="0"/>
              </a:spcBef>
              <a:buNone/>
            </a:pPr>
            <a:endParaRPr lang="en-US" sz="1600" dirty="0" smtClean="0">
              <a:latin typeface="Arial" pitchFamily="34" charset="0"/>
              <a:cs typeface="Arial" pitchFamily="34" charset="0"/>
            </a:endParaRPr>
          </a:p>
          <a:p>
            <a:pPr marL="0" indent="0">
              <a:spcBef>
                <a:spcPts val="0"/>
              </a:spcBef>
              <a:buNone/>
            </a:pPr>
            <a:r>
              <a:rPr lang="en-US" sz="1600" dirty="0" smtClean="0">
                <a:latin typeface="Arial" pitchFamily="34" charset="0"/>
                <a:cs typeface="Arial" pitchFamily="34" charset="0"/>
              </a:rPr>
              <a:t>OIG Safe Harbor Regulations</a:t>
            </a:r>
          </a:p>
          <a:p>
            <a:pPr marL="0" indent="0">
              <a:spcBef>
                <a:spcPts val="0"/>
              </a:spcBef>
              <a:buNone/>
            </a:pPr>
            <a:r>
              <a:rPr lang="en-US" sz="1600" u="sng" dirty="0" smtClean="0">
                <a:latin typeface="Arial" pitchFamily="34" charset="0"/>
                <a:cs typeface="Arial" pitchFamily="34" charset="0"/>
                <a:hlinkClick r:id="rId5"/>
              </a:rPr>
              <a:t>http://oig.hhs.gov/compliance/safe-harbor-regulations</a:t>
            </a:r>
            <a:r>
              <a:rPr lang="en-US" sz="1600" dirty="0" smtClean="0">
                <a:latin typeface="Arial" pitchFamily="34" charset="0"/>
                <a:cs typeface="Arial" pitchFamily="34" charset="0"/>
              </a:rPr>
              <a:t> </a:t>
            </a:r>
          </a:p>
          <a:p>
            <a:pPr marL="0" indent="0">
              <a:spcBef>
                <a:spcPts val="0"/>
              </a:spcBef>
              <a:buNone/>
            </a:pPr>
            <a:endParaRPr lang="en-US" sz="1600" dirty="0" smtClean="0">
              <a:latin typeface="Arial" pitchFamily="34" charset="0"/>
              <a:cs typeface="Arial" pitchFamily="34" charset="0"/>
            </a:endParaRPr>
          </a:p>
          <a:p>
            <a:pPr marL="0" indent="0">
              <a:spcBef>
                <a:spcPts val="0"/>
              </a:spcBef>
              <a:buNone/>
            </a:pPr>
            <a:r>
              <a:rPr lang="en-US" sz="1600" dirty="0" smtClean="0">
                <a:latin typeface="Arial" pitchFamily="34" charset="0"/>
                <a:cs typeface="Arial" pitchFamily="34" charset="0"/>
              </a:rPr>
              <a:t>Physician Self-Referral Law (Stark Law)</a:t>
            </a:r>
          </a:p>
          <a:p>
            <a:pPr marL="0" indent="0">
              <a:spcBef>
                <a:spcPts val="0"/>
              </a:spcBef>
              <a:buNone/>
            </a:pPr>
            <a:r>
              <a:rPr lang="en-US" sz="1600" u="sng" dirty="0" smtClean="0">
                <a:latin typeface="Arial" pitchFamily="34" charset="0"/>
                <a:cs typeface="Arial" pitchFamily="34" charset="0"/>
                <a:hlinkClick r:id="rId6"/>
              </a:rPr>
              <a:t>http://www.cms.gov/Medicare/Fraud-and-Abuse/PhysicianSelfReferral/index.html</a:t>
            </a:r>
            <a:endParaRPr lang="en-US" sz="1600" u="sng" dirty="0" smtClean="0">
              <a:latin typeface="Arial" pitchFamily="34" charset="0"/>
              <a:cs typeface="Arial" pitchFamily="34" charset="0"/>
            </a:endParaRPr>
          </a:p>
          <a:p>
            <a:pPr marL="0" indent="0">
              <a:spcBef>
                <a:spcPts val="0"/>
              </a:spcBef>
              <a:buNone/>
            </a:pPr>
            <a:endParaRPr lang="en-US" sz="1600" dirty="0" smtClean="0">
              <a:latin typeface="Arial" pitchFamily="34" charset="0"/>
              <a:cs typeface="Arial" pitchFamily="34" charset="0"/>
            </a:endParaRPr>
          </a:p>
          <a:p>
            <a:pPr marL="0" indent="0">
              <a:spcBef>
                <a:spcPts val="0"/>
              </a:spcBef>
              <a:buNone/>
            </a:pPr>
            <a:r>
              <a:rPr lang="en-US" sz="1600" dirty="0" smtClean="0">
                <a:latin typeface="Arial" pitchFamily="34" charset="0"/>
                <a:cs typeface="Arial" pitchFamily="34" charset="0"/>
              </a:rPr>
              <a:t>Senior Medicare Patrol (SMP)</a:t>
            </a:r>
          </a:p>
          <a:p>
            <a:pPr marL="0" indent="0">
              <a:spcBef>
                <a:spcPts val="0"/>
              </a:spcBef>
              <a:buNone/>
            </a:pPr>
            <a:r>
              <a:rPr lang="en-US" sz="1600" u="sng" dirty="0" smtClean="0">
                <a:latin typeface="Arial" pitchFamily="34" charset="0"/>
                <a:cs typeface="Arial" pitchFamily="34" charset="0"/>
                <a:hlinkClick r:id="rId7"/>
              </a:rPr>
              <a:t>http://smpresource.org</a:t>
            </a:r>
            <a:r>
              <a:rPr lang="en-US" sz="1600" dirty="0" smtClean="0">
                <a:latin typeface="Arial" pitchFamily="34" charset="0"/>
                <a:cs typeface="Arial" pitchFamily="34" charset="0"/>
              </a:rPr>
              <a:t> </a:t>
            </a:r>
          </a:p>
          <a:p>
            <a:pPr marL="0" indent="0">
              <a:spcBef>
                <a:spcPts val="0"/>
              </a:spcBef>
              <a:buNone/>
            </a:pPr>
            <a:endParaRPr lang="en-US" sz="1600" dirty="0" smtClean="0">
              <a:latin typeface="Arial" pitchFamily="34" charset="0"/>
              <a:cs typeface="Arial" pitchFamily="34" charset="0"/>
            </a:endParaRPr>
          </a:p>
          <a:p>
            <a:pPr marL="0" indent="0">
              <a:spcBef>
                <a:spcPts val="0"/>
              </a:spcBef>
              <a:buNone/>
            </a:pPr>
            <a:r>
              <a:rPr lang="en-US" sz="1600" dirty="0" smtClean="0">
                <a:latin typeface="Arial" pitchFamily="34" charset="0"/>
                <a:cs typeface="Arial" pitchFamily="34" charset="0"/>
              </a:rPr>
              <a:t>Stop Medicare Fraud:</a:t>
            </a:r>
          </a:p>
          <a:p>
            <a:pPr marL="0" indent="0">
              <a:spcBef>
                <a:spcPts val="0"/>
              </a:spcBef>
              <a:buNone/>
            </a:pPr>
            <a:r>
              <a:rPr lang="en-US" sz="1600" u="sng" dirty="0" smtClean="0">
                <a:latin typeface="Arial" pitchFamily="34" charset="0"/>
                <a:cs typeface="Arial" pitchFamily="34" charset="0"/>
                <a:hlinkClick r:id="rId8"/>
              </a:rPr>
              <a:t>http://www.stopmedicarefraud.gov</a:t>
            </a:r>
            <a:r>
              <a:rPr lang="en-US" sz="1600" dirty="0" smtClean="0">
                <a:latin typeface="Arial" pitchFamily="34" charset="0"/>
                <a:cs typeface="Arial" pitchFamily="34" charset="0"/>
              </a:rPr>
              <a:t> </a:t>
            </a:r>
            <a:endParaRPr lang="en-US" sz="1600" u="sng" dirty="0" smtClean="0">
              <a:latin typeface="Arial" pitchFamily="34" charset="0"/>
              <a:cs typeface="Arial" pitchFamily="34" charset="0"/>
            </a:endParaRPr>
          </a:p>
          <a:p>
            <a:pPr>
              <a:buNone/>
            </a:pPr>
            <a:endParaRPr lang="en-US" dirty="0"/>
          </a:p>
        </p:txBody>
      </p:sp>
      <p:sp>
        <p:nvSpPr>
          <p:cNvPr id="7" name="Slide Number Placeholder 7"/>
          <p:cNvSpPr>
            <a:spLocks noGrp="1"/>
          </p:cNvSpPr>
          <p:nvPr>
            <p:ph type="sldNum" sz="quarter" idx="12"/>
          </p:nvPr>
        </p:nvSpPr>
        <p:spPr>
          <a:xfrm>
            <a:off x="6553200" y="6356350"/>
            <a:ext cx="2133600" cy="365125"/>
          </a:xfrm>
        </p:spPr>
        <p:txBody>
          <a:bodyPr/>
          <a:lstStyle/>
          <a:p>
            <a:fld id="{CD7B7113-EBDE-9C4A-98B0-D519A70CB2E6}" type="slidenum">
              <a:rPr lang="en-US" smtClean="0">
                <a:latin typeface="Arial" pitchFamily="34" charset="0"/>
                <a:cs typeface="Arial" pitchFamily="34" charset="0"/>
              </a:rPr>
              <a:pPr/>
              <a:t>68</a:t>
            </a:fld>
            <a:endParaRPr lang="en-US" dirty="0">
              <a:latin typeface="Arial" pitchFamily="34" charset="0"/>
              <a:cs typeface="Arial" pitchFamily="34" charset="0"/>
            </a:endParaRPr>
          </a:p>
        </p:txBody>
      </p:sp>
      <p:sp>
        <p:nvSpPr>
          <p:cNvPr id="6" name="Subtitle 2"/>
          <p:cNvSpPr txBox="1">
            <a:spLocks/>
          </p:cNvSpPr>
          <p:nvPr/>
        </p:nvSpPr>
        <p:spPr>
          <a:xfrm>
            <a:off x="3049" y="863600"/>
            <a:ext cx="9153143" cy="558800"/>
          </a:xfrm>
          <a:prstGeom prst="rect">
            <a:avLst/>
          </a:prstGeom>
        </p:spPr>
        <p:txBody>
          <a:bodyPr vert="horz" lIns="91440" tIns="45720" rIns="91440" bIns="45720" rtlCol="0">
            <a:noAutofit/>
          </a:bodyPr>
          <a:lstStyle/>
          <a:p>
            <a:pPr lvl="0" algn="ctr"/>
            <a:r>
              <a:rPr lang="en-US" sz="3200" dirty="0" smtClean="0">
                <a:solidFill>
                  <a:srgbClr val="2E2D8D"/>
                </a:solidFill>
                <a:latin typeface="Arial Black"/>
                <a:cs typeface="Arial Black"/>
              </a:rPr>
              <a:t>Resources - Continued</a:t>
            </a:r>
            <a:endParaRPr lang="en-US" sz="3200" dirty="0">
              <a:solidFill>
                <a:srgbClr val="2E2D8D"/>
              </a:solidFill>
              <a:latin typeface="Arial Black"/>
              <a:cs typeface="Arial Black"/>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7"/>
          <p:cNvSpPr>
            <a:spLocks noGrp="1"/>
          </p:cNvSpPr>
          <p:nvPr>
            <p:ph type="sldNum" sz="quarter" idx="12"/>
          </p:nvPr>
        </p:nvSpPr>
        <p:spPr/>
        <p:txBody>
          <a:bodyPr/>
          <a:lstStyle/>
          <a:p>
            <a:fld id="{CD7B7113-EBDE-9C4A-98B0-D519A70CB2E6}" type="slidenum">
              <a:rPr lang="en-US" smtClean="0">
                <a:latin typeface="Arial" pitchFamily="34" charset="0"/>
                <a:cs typeface="Arial" pitchFamily="34" charset="0"/>
              </a:rPr>
              <a:pPr/>
              <a:t>69</a:t>
            </a:fld>
            <a:endParaRPr lang="en-US" dirty="0">
              <a:latin typeface="Arial" pitchFamily="34" charset="0"/>
              <a:cs typeface="Arial" pitchFamily="34" charset="0"/>
            </a:endParaRPr>
          </a:p>
        </p:txBody>
      </p:sp>
      <p:sp>
        <p:nvSpPr>
          <p:cNvPr id="2" name="Title 1"/>
          <p:cNvSpPr>
            <a:spLocks noGrp="1"/>
          </p:cNvSpPr>
          <p:nvPr>
            <p:ph type="title"/>
          </p:nvPr>
        </p:nvSpPr>
        <p:spPr>
          <a:xfrm>
            <a:off x="981076" y="2855912"/>
            <a:ext cx="8162924" cy="1639887"/>
          </a:xfrm>
        </p:spPr>
        <p:txBody>
          <a:bodyPr>
            <a:normAutofit fontScale="90000"/>
          </a:bodyPr>
          <a:lstStyle/>
          <a:p>
            <a:pPr lvl="0" algn="l"/>
            <a:r>
              <a:rPr lang="en-US" sz="3600" dirty="0" smtClean="0">
                <a:solidFill>
                  <a:srgbClr val="2E2D8D"/>
                </a:solidFill>
                <a:latin typeface="Arial Black"/>
                <a:cs typeface="Arial Black"/>
              </a:rPr>
              <a:t>   Summary </a:t>
            </a:r>
            <a:r>
              <a:rPr lang="en-US" sz="3600" dirty="0">
                <a:solidFill>
                  <a:srgbClr val="2E2D8D"/>
                </a:solidFill>
                <a:latin typeface="Arial Black"/>
                <a:cs typeface="Arial Black"/>
              </a:rPr>
              <a:t>of Today’s </a:t>
            </a:r>
            <a:r>
              <a:rPr lang="en-US" sz="3600" dirty="0" smtClean="0">
                <a:solidFill>
                  <a:srgbClr val="2E2D8D"/>
                </a:solidFill>
                <a:latin typeface="Arial Black"/>
                <a:cs typeface="Arial Black"/>
              </a:rPr>
              <a:t>Topics</a:t>
            </a:r>
            <a:r>
              <a:rPr lang="en-US" sz="2800" dirty="0">
                <a:solidFill>
                  <a:srgbClr val="2E2D8D"/>
                </a:solidFill>
                <a:latin typeface="Arial Black"/>
                <a:cs typeface="Arial Black"/>
              </a:rPr>
              <a:t/>
            </a:r>
            <a:br>
              <a:rPr lang="en-US" sz="2800" dirty="0">
                <a:solidFill>
                  <a:srgbClr val="2E2D8D"/>
                </a:solidFill>
                <a:latin typeface="Arial Black"/>
                <a:cs typeface="Arial Black"/>
              </a:rPr>
            </a:br>
            <a:r>
              <a:rPr lang="en-US" sz="600" kern="1200" dirty="0" smtClean="0">
                <a:solidFill>
                  <a:srgbClr val="000000"/>
                </a:solidFill>
                <a:effectLst/>
                <a:latin typeface="Arial"/>
                <a:ea typeface="+mn-ea"/>
                <a:cs typeface="Arial"/>
              </a:rPr>
              <a:t/>
            </a:r>
            <a:br>
              <a:rPr lang="en-US" sz="600" kern="1200" dirty="0" smtClean="0">
                <a:solidFill>
                  <a:srgbClr val="000000"/>
                </a:solidFill>
                <a:effectLst/>
                <a:latin typeface="Arial"/>
                <a:ea typeface="+mn-ea"/>
                <a:cs typeface="Arial"/>
              </a:rPr>
            </a:br>
            <a:r>
              <a:rPr lang="en-US" sz="2800" kern="1200" dirty="0" smtClean="0">
                <a:solidFill>
                  <a:srgbClr val="000000"/>
                </a:solidFill>
                <a:effectLst/>
                <a:latin typeface="Arial"/>
                <a:ea typeface="+mn-ea"/>
                <a:cs typeface="Arial"/>
              </a:rPr>
              <a:t>                </a:t>
            </a:r>
            <a:r>
              <a:rPr lang="en-US" sz="3100" kern="1200" dirty="0" smtClean="0">
                <a:solidFill>
                  <a:srgbClr val="000000"/>
                </a:solidFill>
                <a:effectLst/>
                <a:latin typeface="Arial" pitchFamily="34" charset="0"/>
                <a:ea typeface="+mn-ea"/>
                <a:cs typeface="Arial" pitchFamily="34" charset="0"/>
              </a:rPr>
              <a:t>Medicare fraud and abuse is a </a:t>
            </a:r>
            <a:br>
              <a:rPr lang="en-US" sz="3100" kern="1200" dirty="0" smtClean="0">
                <a:solidFill>
                  <a:srgbClr val="000000"/>
                </a:solidFill>
                <a:effectLst/>
                <a:latin typeface="Arial" pitchFamily="34" charset="0"/>
                <a:ea typeface="+mn-ea"/>
                <a:cs typeface="Arial" pitchFamily="34" charset="0"/>
              </a:rPr>
            </a:br>
            <a:r>
              <a:rPr lang="en-US" sz="3100" dirty="0">
                <a:solidFill>
                  <a:srgbClr val="000000"/>
                </a:solidFill>
                <a:latin typeface="Arial" pitchFamily="34" charset="0"/>
                <a:ea typeface="+mn-ea"/>
                <a:cs typeface="Arial" pitchFamily="34" charset="0"/>
              </a:rPr>
              <a:t> </a:t>
            </a:r>
            <a:r>
              <a:rPr lang="en-US" sz="3100" dirty="0" smtClean="0">
                <a:solidFill>
                  <a:srgbClr val="000000"/>
                </a:solidFill>
                <a:latin typeface="Arial" pitchFamily="34" charset="0"/>
                <a:ea typeface="+mn-ea"/>
                <a:cs typeface="Arial" pitchFamily="34" charset="0"/>
              </a:rPr>
              <a:t>             </a:t>
            </a:r>
            <a:r>
              <a:rPr lang="en-US" sz="3100" kern="1200" dirty="0" smtClean="0">
                <a:solidFill>
                  <a:srgbClr val="000000"/>
                </a:solidFill>
                <a:effectLst/>
                <a:latin typeface="Arial" pitchFamily="34" charset="0"/>
                <a:ea typeface="+mn-ea"/>
                <a:cs typeface="Arial" pitchFamily="34" charset="0"/>
              </a:rPr>
              <a:t>serious problem.</a:t>
            </a:r>
            <a:br>
              <a:rPr lang="en-US" sz="3100" kern="1200" dirty="0" smtClean="0">
                <a:solidFill>
                  <a:srgbClr val="000000"/>
                </a:solidFill>
                <a:effectLst/>
                <a:latin typeface="Arial" pitchFamily="34" charset="0"/>
                <a:ea typeface="+mn-ea"/>
                <a:cs typeface="Arial" pitchFamily="34" charset="0"/>
              </a:rPr>
            </a:br>
            <a:r>
              <a:rPr lang="en-US" sz="1100" dirty="0">
                <a:latin typeface="Arial" pitchFamily="34" charset="0"/>
                <a:cs typeface="Arial" pitchFamily="34" charset="0"/>
              </a:rPr>
              <a:t/>
            </a:r>
            <a:br>
              <a:rPr lang="en-US" sz="1100" dirty="0">
                <a:latin typeface="Arial" pitchFamily="34" charset="0"/>
                <a:cs typeface="Arial" pitchFamily="34" charset="0"/>
              </a:rPr>
            </a:br>
            <a:r>
              <a:rPr lang="en-US" sz="3100" kern="1200" dirty="0" smtClean="0">
                <a:solidFill>
                  <a:srgbClr val="000000"/>
                </a:solidFill>
                <a:effectLst/>
                <a:latin typeface="Arial" pitchFamily="34" charset="0"/>
                <a:ea typeface="+mn-ea"/>
                <a:cs typeface="Arial" pitchFamily="34" charset="0"/>
              </a:rPr>
              <a:t>              Multiple laws and penalties address                    </a:t>
            </a:r>
            <a:br>
              <a:rPr lang="en-US" sz="3100" kern="1200" dirty="0" smtClean="0">
                <a:solidFill>
                  <a:srgbClr val="000000"/>
                </a:solidFill>
                <a:effectLst/>
                <a:latin typeface="Arial" pitchFamily="34" charset="0"/>
                <a:ea typeface="+mn-ea"/>
                <a:cs typeface="Arial" pitchFamily="34" charset="0"/>
              </a:rPr>
            </a:br>
            <a:r>
              <a:rPr lang="en-US" sz="3100" kern="1200" dirty="0" smtClean="0">
                <a:solidFill>
                  <a:srgbClr val="000000"/>
                </a:solidFill>
                <a:effectLst/>
                <a:latin typeface="Arial" pitchFamily="34" charset="0"/>
                <a:ea typeface="+mn-ea"/>
                <a:cs typeface="Arial" pitchFamily="34" charset="0"/>
              </a:rPr>
              <a:t>              Medicare fraud and abuse.</a:t>
            </a:r>
            <a:br>
              <a:rPr lang="en-US" sz="3100" kern="1200" dirty="0" smtClean="0">
                <a:solidFill>
                  <a:srgbClr val="000000"/>
                </a:solidFill>
                <a:effectLst/>
                <a:latin typeface="Arial" pitchFamily="34" charset="0"/>
                <a:ea typeface="+mn-ea"/>
                <a:cs typeface="Arial" pitchFamily="34" charset="0"/>
              </a:rPr>
            </a:br>
            <a:r>
              <a:rPr lang="en-US" sz="900" kern="1200" dirty="0" smtClean="0">
                <a:solidFill>
                  <a:srgbClr val="000000"/>
                </a:solidFill>
                <a:effectLst/>
                <a:latin typeface="Arial" pitchFamily="34" charset="0"/>
                <a:ea typeface="+mn-ea"/>
                <a:cs typeface="Arial" pitchFamily="34" charset="0"/>
              </a:rPr>
              <a:t/>
            </a:r>
            <a:br>
              <a:rPr lang="en-US" sz="900" kern="1200" dirty="0" smtClean="0">
                <a:solidFill>
                  <a:srgbClr val="000000"/>
                </a:solidFill>
                <a:effectLst/>
                <a:latin typeface="Arial" pitchFamily="34" charset="0"/>
                <a:ea typeface="+mn-ea"/>
                <a:cs typeface="Arial" pitchFamily="34" charset="0"/>
              </a:rPr>
            </a:br>
            <a:r>
              <a:rPr lang="en-US" sz="1100" dirty="0">
                <a:latin typeface="Arial" pitchFamily="34" charset="0"/>
                <a:cs typeface="Arial" pitchFamily="34" charset="0"/>
              </a:rPr>
              <a:t> </a:t>
            </a:r>
            <a:r>
              <a:rPr lang="en-US" sz="1100" dirty="0" smtClean="0">
                <a:latin typeface="Arial" pitchFamily="34" charset="0"/>
                <a:cs typeface="Arial" pitchFamily="34" charset="0"/>
              </a:rPr>
              <a:t>                                      </a:t>
            </a:r>
            <a:r>
              <a:rPr lang="en-US" sz="3100" kern="1200" dirty="0" smtClean="0">
                <a:solidFill>
                  <a:srgbClr val="000000"/>
                </a:solidFill>
                <a:effectLst/>
                <a:latin typeface="Arial" pitchFamily="34" charset="0"/>
                <a:ea typeface="+mn-ea"/>
                <a:cs typeface="Arial" pitchFamily="34" charset="0"/>
              </a:rPr>
              <a:t>Multiple Federal agencies work together </a:t>
            </a:r>
            <a:br>
              <a:rPr lang="en-US" sz="3100" kern="1200" dirty="0" smtClean="0">
                <a:solidFill>
                  <a:srgbClr val="000000"/>
                </a:solidFill>
                <a:effectLst/>
                <a:latin typeface="Arial" pitchFamily="34" charset="0"/>
                <a:ea typeface="+mn-ea"/>
                <a:cs typeface="Arial" pitchFamily="34" charset="0"/>
              </a:rPr>
            </a:br>
            <a:r>
              <a:rPr lang="en-US" sz="3100" dirty="0">
                <a:solidFill>
                  <a:srgbClr val="000000"/>
                </a:solidFill>
                <a:latin typeface="Arial" pitchFamily="34" charset="0"/>
                <a:ea typeface="+mn-ea"/>
                <a:cs typeface="Arial" pitchFamily="34" charset="0"/>
              </a:rPr>
              <a:t> </a:t>
            </a:r>
            <a:r>
              <a:rPr lang="en-US" sz="3100" dirty="0" smtClean="0">
                <a:solidFill>
                  <a:srgbClr val="000000"/>
                </a:solidFill>
                <a:latin typeface="Arial" pitchFamily="34" charset="0"/>
                <a:ea typeface="+mn-ea"/>
                <a:cs typeface="Arial" pitchFamily="34" charset="0"/>
              </a:rPr>
              <a:t>             </a:t>
            </a:r>
            <a:r>
              <a:rPr lang="en-US" sz="3100" kern="1200" dirty="0" smtClean="0">
                <a:solidFill>
                  <a:srgbClr val="000000"/>
                </a:solidFill>
                <a:effectLst/>
                <a:latin typeface="Arial" pitchFamily="34" charset="0"/>
                <a:ea typeface="+mn-ea"/>
                <a:cs typeface="Arial" pitchFamily="34" charset="0"/>
              </a:rPr>
              <a:t>to detect fraud through:</a:t>
            </a:r>
            <a:endParaRPr lang="en-US" sz="3100" dirty="0" smtClean="0">
              <a:effectLst/>
              <a:latin typeface="Arial" pitchFamily="34" charset="0"/>
              <a:cs typeface="Arial" pitchFamily="34" charset="0"/>
            </a:endParaRPr>
          </a:p>
          <a:p>
            <a:pPr marL="2286000" indent="-457200" algn="l" rtl="0" eaLnBrk="1" latinLnBrk="0" hangingPunct="1">
              <a:buFont typeface="Arial" pitchFamily="34" charset="0"/>
              <a:buChar char="•"/>
            </a:pPr>
            <a:r>
              <a:rPr lang="en-US" sz="3100" kern="1200" dirty="0" smtClean="0">
                <a:solidFill>
                  <a:srgbClr val="000000"/>
                </a:solidFill>
                <a:effectLst/>
                <a:latin typeface="Arial" pitchFamily="34" charset="0"/>
                <a:ea typeface="+mn-ea"/>
                <a:cs typeface="Arial" pitchFamily="34" charset="0"/>
              </a:rPr>
              <a:t>Data analysis </a:t>
            </a:r>
            <a:endParaRPr lang="en-US" sz="3100" dirty="0" smtClean="0">
              <a:effectLst/>
              <a:latin typeface="Arial" pitchFamily="34" charset="0"/>
              <a:cs typeface="Arial" pitchFamily="34" charset="0"/>
            </a:endParaRPr>
          </a:p>
          <a:p>
            <a:pPr marL="2286000" indent="-457200" algn="l" rtl="0" eaLnBrk="1" latinLnBrk="0" hangingPunct="1">
              <a:buFont typeface="Arial" pitchFamily="34" charset="0"/>
              <a:buChar char="•"/>
            </a:pPr>
            <a:r>
              <a:rPr lang="en-US" sz="3100" kern="1200" dirty="0" smtClean="0">
                <a:solidFill>
                  <a:srgbClr val="000000"/>
                </a:solidFill>
                <a:effectLst/>
                <a:latin typeface="Arial" pitchFamily="34" charset="0"/>
                <a:ea typeface="+mn-ea"/>
                <a:cs typeface="Arial" pitchFamily="34" charset="0"/>
              </a:rPr>
              <a:t>Review of claims</a:t>
            </a:r>
            <a:endParaRPr lang="en-US" sz="3100" dirty="0" smtClean="0">
              <a:effectLst/>
              <a:latin typeface="Arial" pitchFamily="34" charset="0"/>
              <a:cs typeface="Arial" pitchFamily="34" charset="0"/>
            </a:endParaRPr>
          </a:p>
          <a:p>
            <a:pPr marL="2286000" indent="-457200" algn="l" rtl="0" eaLnBrk="1" latinLnBrk="0" hangingPunct="1">
              <a:buFont typeface="Arial" pitchFamily="34" charset="0"/>
              <a:buChar char="•"/>
            </a:pPr>
            <a:r>
              <a:rPr lang="en-US" sz="3100" kern="1200" dirty="0" smtClean="0">
                <a:solidFill>
                  <a:srgbClr val="000000"/>
                </a:solidFill>
                <a:effectLst/>
                <a:latin typeface="Arial" pitchFamily="34" charset="0"/>
                <a:ea typeface="+mn-ea"/>
                <a:cs typeface="Arial" pitchFamily="34" charset="0"/>
              </a:rPr>
              <a:t>Investigations</a:t>
            </a:r>
            <a:endParaRPr lang="en-US" sz="3100" dirty="0" smtClean="0">
              <a:effectLst/>
              <a:latin typeface="Arial" pitchFamily="34" charset="0"/>
              <a:cs typeface="Arial" pitchFamily="34" charset="0"/>
            </a:endParaRPr>
          </a:p>
          <a:p>
            <a:pPr marL="2286000" indent="-457200" algn="l" rtl="0" eaLnBrk="1" latinLnBrk="0" hangingPunct="1">
              <a:buFont typeface="Arial" pitchFamily="34" charset="0"/>
              <a:buChar char="•"/>
            </a:pPr>
            <a:r>
              <a:rPr lang="en-US" sz="3100" kern="1200" dirty="0" smtClean="0">
                <a:solidFill>
                  <a:srgbClr val="000000"/>
                </a:solidFill>
                <a:effectLst/>
                <a:latin typeface="Arial" pitchFamily="34" charset="0"/>
                <a:ea typeface="+mn-ea"/>
                <a:cs typeface="Arial" pitchFamily="34" charset="0"/>
              </a:rPr>
              <a:t>Other methods</a:t>
            </a:r>
            <a:endParaRPr lang="en-US" sz="3100" dirty="0" smtClean="0">
              <a:effectLst/>
              <a:latin typeface="Arial" pitchFamily="34" charset="0"/>
              <a:cs typeface="Arial" pitchFamily="34" charset="0"/>
            </a:endParaRPr>
          </a:p>
          <a:p>
            <a:r>
              <a:rPr lang="en-US" dirty="0" smtClean="0"/>
              <a:t>    </a:t>
            </a:r>
            <a:endParaRPr lang="en-US" dirty="0"/>
          </a:p>
        </p:txBody>
      </p:sp>
    </p:spTree>
    <p:extLst>
      <p:ext uri="{BB962C8B-B14F-4D97-AF65-F5344CB8AC3E}">
        <p14:creationId xmlns:p14="http://schemas.microsoft.com/office/powerpoint/2010/main" xmlns="" val="3519901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942975"/>
            <a:ext cx="8229600" cy="4525963"/>
          </a:xfrm>
        </p:spPr>
        <p:txBody>
          <a:bodyPr>
            <a:normAutofit fontScale="92500" lnSpcReduction="10000"/>
          </a:bodyPr>
          <a:lstStyle/>
          <a:p>
            <a:pPr>
              <a:buNone/>
            </a:pPr>
            <a:r>
              <a:rPr lang="en-US" sz="3500" b="1" kern="1200" dirty="0" smtClean="0">
                <a:solidFill>
                  <a:schemeClr val="tx1"/>
                </a:solidFill>
                <a:effectLst/>
                <a:latin typeface="Arial Black" pitchFamily="34" charset="0"/>
                <a:ea typeface="+mn-ea"/>
                <a:cs typeface="+mn-cs"/>
              </a:rPr>
              <a:t>                 </a:t>
            </a:r>
            <a:r>
              <a:rPr lang="en-US" sz="3500" b="1" kern="1200" dirty="0" smtClean="0">
                <a:solidFill>
                  <a:srgbClr val="2E2D8D"/>
                </a:solidFill>
                <a:effectLst/>
                <a:latin typeface="Arial Black" pitchFamily="34" charset="0"/>
              </a:rPr>
              <a:t>Pre-Assessment</a:t>
            </a:r>
            <a:endParaRPr lang="en-US" sz="3500" b="1" dirty="0" smtClean="0">
              <a:solidFill>
                <a:srgbClr val="2E2D8D"/>
              </a:solidFill>
              <a:latin typeface="Arial Black" pitchFamily="34" charset="0"/>
              <a:cs typeface="Arial" pitchFamily="34" charset="0"/>
            </a:endParaRPr>
          </a:p>
          <a:p>
            <a:pPr>
              <a:buNone/>
            </a:pPr>
            <a:r>
              <a:rPr lang="en-US" sz="2800" b="1" dirty="0" smtClean="0">
                <a:latin typeface="Arial" pitchFamily="34" charset="0"/>
                <a:cs typeface="Arial" pitchFamily="34" charset="0"/>
              </a:rPr>
              <a:t>Question 2</a:t>
            </a:r>
          </a:p>
          <a:p>
            <a:pPr>
              <a:spcAft>
                <a:spcPts val="600"/>
              </a:spcAft>
              <a:buNone/>
            </a:pPr>
            <a:r>
              <a:rPr lang="en-US" sz="2800" dirty="0" smtClean="0">
                <a:latin typeface="Arial" pitchFamily="34" charset="0"/>
                <a:cs typeface="Arial" pitchFamily="34" charset="0"/>
              </a:rPr>
              <a:t>Select the false statement.</a:t>
            </a:r>
          </a:p>
          <a:p>
            <a:pPr marL="514350" lvl="0" indent="-514350" fontAlgn="base">
              <a:buFont typeface="+mj-lt"/>
              <a:buAutoNum type="alphaUcPeriod"/>
            </a:pPr>
            <a:r>
              <a:rPr lang="en-US" sz="2800" dirty="0" smtClean="0">
                <a:latin typeface="Arial" pitchFamily="34" charset="0"/>
                <a:cs typeface="Arial" pitchFamily="34" charset="0"/>
              </a:rPr>
              <a:t>Medicare Carriers, FIs, MACs, CERT Contractors, and Recovery Auditors all conduct claim review.</a:t>
            </a:r>
          </a:p>
          <a:p>
            <a:pPr marL="514350" lvl="0" indent="-514350" fontAlgn="base">
              <a:buFont typeface="+mj-lt"/>
              <a:buAutoNum type="alphaUcPeriod"/>
            </a:pPr>
            <a:r>
              <a:rPr lang="en-US" sz="2800" dirty="0" smtClean="0">
                <a:latin typeface="Arial" pitchFamily="34" charset="0"/>
                <a:cs typeface="Arial" pitchFamily="34" charset="0"/>
              </a:rPr>
              <a:t>Medicare Carriers, FIs, MACs, CERT Contractors, and Recovery Auditors all conduct extensive investigations.</a:t>
            </a:r>
          </a:p>
          <a:p>
            <a:pPr marL="514350" lvl="0" indent="-514350" fontAlgn="base">
              <a:buFont typeface="+mj-lt"/>
              <a:buAutoNum type="alphaUcPeriod"/>
            </a:pPr>
            <a:r>
              <a:rPr lang="en-US" sz="2800" dirty="0" smtClean="0">
                <a:latin typeface="Arial" pitchFamily="34" charset="0"/>
                <a:cs typeface="Arial" pitchFamily="34" charset="0"/>
              </a:rPr>
              <a:t>The OIG, the DOJ, and PSCs/ZPICs all conduct extensive investigations.</a:t>
            </a:r>
          </a:p>
          <a:p>
            <a:endParaRPr lang="en-US" dirty="0"/>
          </a:p>
        </p:txBody>
      </p:sp>
      <p:sp>
        <p:nvSpPr>
          <p:cNvPr id="10" name="Slide Number Placeholder 9"/>
          <p:cNvSpPr>
            <a:spLocks noGrp="1"/>
          </p:cNvSpPr>
          <p:nvPr>
            <p:ph type="sldNum" sz="quarter" idx="12"/>
          </p:nvPr>
        </p:nvSpPr>
        <p:spPr/>
        <p:txBody>
          <a:bodyPr/>
          <a:lstStyle/>
          <a:p>
            <a:fld id="{CD7B7113-EBDE-9C4A-98B0-D519A70CB2E6}" type="slidenum">
              <a:rPr lang="en-US" smtClean="0">
                <a:latin typeface="Arial" pitchFamily="34" charset="0"/>
                <a:cs typeface="Arial" pitchFamily="34" charset="0"/>
              </a:rPr>
              <a:pPr/>
              <a:t>7</a:t>
            </a:fld>
            <a:endParaRPr lang="en-US" dirty="0">
              <a:latin typeface="Arial" pitchFamily="34" charset="0"/>
              <a:cs typeface="Arial" pitchFamily="34" charset="0"/>
            </a:endParaRPr>
          </a:p>
        </p:txBody>
      </p:sp>
    </p:spTree>
    <p:extLst>
      <p:ext uri="{BB962C8B-B14F-4D97-AF65-F5344CB8AC3E}">
        <p14:creationId xmlns:p14="http://schemas.microsoft.com/office/powerpoint/2010/main" xmlns="" val="21802608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7"/>
          <p:cNvSpPr>
            <a:spLocks noGrp="1"/>
          </p:cNvSpPr>
          <p:nvPr>
            <p:ph type="sldNum" sz="quarter" idx="12"/>
          </p:nvPr>
        </p:nvSpPr>
        <p:spPr/>
        <p:txBody>
          <a:bodyPr/>
          <a:lstStyle/>
          <a:p>
            <a:fld id="{CD7B7113-EBDE-9C4A-98B0-D519A70CB2E6}" type="slidenum">
              <a:rPr lang="en-US" smtClean="0">
                <a:latin typeface="Arial" pitchFamily="34" charset="0"/>
                <a:cs typeface="Arial" pitchFamily="34" charset="0"/>
              </a:rPr>
              <a:pPr/>
              <a:t>70</a:t>
            </a:fld>
            <a:endParaRPr lang="en-US" dirty="0">
              <a:latin typeface="Arial" pitchFamily="34" charset="0"/>
              <a:cs typeface="Arial" pitchFamily="34" charset="0"/>
            </a:endParaRPr>
          </a:p>
        </p:txBody>
      </p:sp>
      <p:sp>
        <p:nvSpPr>
          <p:cNvPr id="2" name="Title 1"/>
          <p:cNvSpPr>
            <a:spLocks noGrp="1"/>
          </p:cNvSpPr>
          <p:nvPr>
            <p:ph type="title"/>
          </p:nvPr>
        </p:nvSpPr>
        <p:spPr>
          <a:xfrm>
            <a:off x="180974" y="2779713"/>
            <a:ext cx="8810625" cy="1143000"/>
          </a:xfrm>
        </p:spPr>
        <p:txBody>
          <a:bodyPr>
            <a:normAutofit fontScale="90000"/>
          </a:bodyPr>
          <a:lstStyle/>
          <a:p>
            <a:pPr lvl="0" algn="l"/>
            <a:r>
              <a:rPr lang="en-US" sz="3600" dirty="0">
                <a:solidFill>
                  <a:srgbClr val="2E2D8D"/>
                </a:solidFill>
                <a:latin typeface="Arial Black"/>
                <a:cs typeface="Arial Black"/>
              </a:rPr>
              <a:t>Summary of Today’s Topics: Your Role</a:t>
            </a:r>
            <a:r>
              <a:rPr lang="en-US" sz="2800" dirty="0">
                <a:solidFill>
                  <a:srgbClr val="2E2D8D"/>
                </a:solidFill>
                <a:latin typeface="Arial Black"/>
                <a:cs typeface="Arial Black"/>
              </a:rPr>
              <a:t/>
            </a:r>
            <a:br>
              <a:rPr lang="en-US" sz="2800" dirty="0">
                <a:solidFill>
                  <a:srgbClr val="2E2D8D"/>
                </a:solidFill>
                <a:latin typeface="Arial Black"/>
                <a:cs typeface="Arial Black"/>
              </a:rPr>
            </a:br>
            <a:r>
              <a:rPr lang="en-US" sz="2800" kern="1200" dirty="0" smtClean="0">
                <a:solidFill>
                  <a:srgbClr val="000000"/>
                </a:solidFill>
                <a:effectLst/>
                <a:latin typeface="Arial"/>
                <a:ea typeface="+mn-ea"/>
                <a:cs typeface="Arial"/>
              </a:rPr>
              <a:t/>
            </a:r>
            <a:br>
              <a:rPr lang="en-US" sz="2800" kern="1200" dirty="0" smtClean="0">
                <a:solidFill>
                  <a:srgbClr val="000000"/>
                </a:solidFill>
                <a:effectLst/>
                <a:latin typeface="Arial"/>
                <a:ea typeface="+mn-ea"/>
                <a:cs typeface="Arial"/>
              </a:rPr>
            </a:br>
            <a:r>
              <a:rPr lang="en-US" sz="2800" kern="1200" dirty="0" smtClean="0">
                <a:solidFill>
                  <a:srgbClr val="000000"/>
                </a:solidFill>
                <a:effectLst/>
                <a:latin typeface="Arial"/>
                <a:ea typeface="+mn-ea"/>
                <a:cs typeface="Arial"/>
              </a:rPr>
              <a:t>                          </a:t>
            </a:r>
            <a:r>
              <a:rPr lang="en-US" sz="3100" kern="1200" dirty="0" smtClean="0">
                <a:solidFill>
                  <a:srgbClr val="000000"/>
                </a:solidFill>
                <a:effectLst/>
                <a:latin typeface="Arial" pitchFamily="34" charset="0"/>
                <a:ea typeface="+mn-ea"/>
                <a:cs typeface="Arial" pitchFamily="34" charset="0"/>
              </a:rPr>
              <a:t>Although CMS works to prevent fraud</a:t>
            </a:r>
            <a:r>
              <a:rPr lang="en-US" sz="3100" kern="1200" dirty="0" smtClean="0">
                <a:solidFill>
                  <a:srgbClr val="FF0000"/>
                </a:solidFill>
                <a:effectLst/>
                <a:latin typeface="Arial" pitchFamily="34" charset="0"/>
                <a:ea typeface="+mn-ea"/>
                <a:cs typeface="Arial" pitchFamily="34" charset="0"/>
              </a:rPr>
              <a:t> </a:t>
            </a:r>
            <a:br>
              <a:rPr lang="en-US" sz="3100" kern="1200" dirty="0" smtClean="0">
                <a:solidFill>
                  <a:srgbClr val="FF0000"/>
                </a:solidFill>
                <a:effectLst/>
                <a:latin typeface="Arial" pitchFamily="34" charset="0"/>
                <a:ea typeface="+mn-ea"/>
                <a:cs typeface="Arial" pitchFamily="34" charset="0"/>
              </a:rPr>
            </a:br>
            <a:r>
              <a:rPr lang="en-US" sz="3100" dirty="0">
                <a:solidFill>
                  <a:srgbClr val="FF0000"/>
                </a:solidFill>
                <a:latin typeface="Arial" pitchFamily="34" charset="0"/>
                <a:ea typeface="+mn-ea"/>
                <a:cs typeface="Arial" pitchFamily="34" charset="0"/>
              </a:rPr>
              <a:t> </a:t>
            </a:r>
            <a:r>
              <a:rPr lang="en-US" sz="3100" dirty="0" smtClean="0">
                <a:solidFill>
                  <a:srgbClr val="FF0000"/>
                </a:solidFill>
                <a:latin typeface="Arial" pitchFamily="34" charset="0"/>
                <a:ea typeface="+mn-ea"/>
                <a:cs typeface="Arial" pitchFamily="34" charset="0"/>
              </a:rPr>
              <a:t>                      </a:t>
            </a:r>
            <a:r>
              <a:rPr lang="en-US" sz="3100" kern="1200" dirty="0" smtClean="0">
                <a:solidFill>
                  <a:srgbClr val="000000"/>
                </a:solidFill>
                <a:effectLst/>
                <a:latin typeface="Arial" pitchFamily="34" charset="0"/>
                <a:ea typeface="+mn-ea"/>
                <a:cs typeface="Arial" pitchFamily="34" charset="0"/>
              </a:rPr>
              <a:t>and abuse, your assistance is needed in </a:t>
            </a:r>
            <a:br>
              <a:rPr lang="en-US" sz="3100" kern="1200" dirty="0" smtClean="0">
                <a:solidFill>
                  <a:srgbClr val="000000"/>
                </a:solidFill>
                <a:effectLst/>
                <a:latin typeface="Arial" pitchFamily="34" charset="0"/>
                <a:ea typeface="+mn-ea"/>
                <a:cs typeface="Arial" pitchFamily="34" charset="0"/>
              </a:rPr>
            </a:br>
            <a:r>
              <a:rPr lang="en-US" sz="3100" dirty="0">
                <a:solidFill>
                  <a:srgbClr val="000000"/>
                </a:solidFill>
                <a:latin typeface="Arial" pitchFamily="34" charset="0"/>
                <a:ea typeface="+mn-ea"/>
                <a:cs typeface="Arial" pitchFamily="34" charset="0"/>
              </a:rPr>
              <a:t> </a:t>
            </a:r>
            <a:r>
              <a:rPr lang="en-US" sz="3100" dirty="0" smtClean="0">
                <a:solidFill>
                  <a:srgbClr val="000000"/>
                </a:solidFill>
                <a:latin typeface="Arial" pitchFamily="34" charset="0"/>
                <a:ea typeface="+mn-ea"/>
                <a:cs typeface="Arial" pitchFamily="34" charset="0"/>
              </a:rPr>
              <a:t>                      </a:t>
            </a:r>
            <a:r>
              <a:rPr lang="en-US" sz="3100" kern="1200" dirty="0" smtClean="0">
                <a:solidFill>
                  <a:srgbClr val="000000"/>
                </a:solidFill>
                <a:effectLst/>
                <a:latin typeface="Arial" pitchFamily="34" charset="0"/>
                <a:ea typeface="+mn-ea"/>
                <a:cs typeface="Arial" pitchFamily="34" charset="0"/>
              </a:rPr>
              <a:t>prevention. Educate yourself and </a:t>
            </a:r>
            <a:br>
              <a:rPr lang="en-US" sz="3100" kern="1200" dirty="0" smtClean="0">
                <a:solidFill>
                  <a:srgbClr val="000000"/>
                </a:solidFill>
                <a:effectLst/>
                <a:latin typeface="Arial" pitchFamily="34" charset="0"/>
                <a:ea typeface="+mn-ea"/>
                <a:cs typeface="Arial" pitchFamily="34" charset="0"/>
              </a:rPr>
            </a:br>
            <a:r>
              <a:rPr lang="en-US" sz="3100" dirty="0">
                <a:solidFill>
                  <a:srgbClr val="000000"/>
                </a:solidFill>
                <a:latin typeface="Arial" pitchFamily="34" charset="0"/>
                <a:ea typeface="+mn-ea"/>
                <a:cs typeface="Arial" pitchFamily="34" charset="0"/>
              </a:rPr>
              <a:t> </a:t>
            </a:r>
            <a:r>
              <a:rPr lang="en-US" sz="3100" dirty="0" smtClean="0">
                <a:solidFill>
                  <a:srgbClr val="000000"/>
                </a:solidFill>
                <a:latin typeface="Arial" pitchFamily="34" charset="0"/>
                <a:ea typeface="+mn-ea"/>
                <a:cs typeface="Arial" pitchFamily="34" charset="0"/>
              </a:rPr>
              <a:t>                      </a:t>
            </a:r>
            <a:r>
              <a:rPr lang="en-US" sz="3100" kern="1200" dirty="0" smtClean="0">
                <a:solidFill>
                  <a:srgbClr val="000000"/>
                </a:solidFill>
                <a:effectLst/>
                <a:latin typeface="Arial" pitchFamily="34" charset="0"/>
                <a:ea typeface="+mn-ea"/>
                <a:cs typeface="Arial" pitchFamily="34" charset="0"/>
              </a:rPr>
              <a:t>comply with all laws and regulations.</a:t>
            </a:r>
            <a:endParaRPr lang="en-US" sz="3100" dirty="0" smtClean="0">
              <a:effectLst/>
              <a:latin typeface="Arial" pitchFamily="34" charset="0"/>
              <a:cs typeface="Arial" pitchFamily="34" charset="0"/>
            </a:endParaRPr>
          </a:p>
          <a:p>
            <a:pPr marL="2286000" algn="l" rtl="0" eaLnBrk="1" latinLnBrk="0" hangingPunct="1"/>
            <a:r>
              <a:rPr lang="en-US" sz="3100" kern="1200" dirty="0" smtClean="0">
                <a:solidFill>
                  <a:srgbClr val="000000"/>
                </a:solidFill>
                <a:effectLst/>
                <a:latin typeface="Arial" pitchFamily="34" charset="0"/>
                <a:ea typeface="+mn-ea"/>
                <a:cs typeface="Arial" pitchFamily="34" charset="0"/>
              </a:rPr>
              <a:t>	</a:t>
            </a:r>
            <a:br>
              <a:rPr lang="en-US" sz="3100" kern="1200" dirty="0" smtClean="0">
                <a:solidFill>
                  <a:srgbClr val="000000"/>
                </a:solidFill>
                <a:effectLst/>
                <a:latin typeface="Arial" pitchFamily="34" charset="0"/>
                <a:ea typeface="+mn-ea"/>
                <a:cs typeface="Arial" pitchFamily="34" charset="0"/>
              </a:rPr>
            </a:br>
            <a:r>
              <a:rPr lang="en-US" sz="3100" kern="1200" dirty="0" smtClean="0">
                <a:solidFill>
                  <a:srgbClr val="000000"/>
                </a:solidFill>
                <a:effectLst/>
                <a:latin typeface="Arial" pitchFamily="34" charset="0"/>
                <a:ea typeface="+mn-ea"/>
                <a:cs typeface="Arial" pitchFamily="34" charset="0"/>
              </a:rPr>
              <a:t>You should self-disclose any </a:t>
            </a:r>
            <a:br>
              <a:rPr lang="en-US" sz="3100" kern="1200" dirty="0" smtClean="0">
                <a:solidFill>
                  <a:srgbClr val="000000"/>
                </a:solidFill>
                <a:effectLst/>
                <a:latin typeface="Arial" pitchFamily="34" charset="0"/>
                <a:ea typeface="+mn-ea"/>
                <a:cs typeface="Arial" pitchFamily="34" charset="0"/>
              </a:rPr>
            </a:br>
            <a:r>
              <a:rPr lang="en-US" sz="3100" kern="1200" dirty="0" smtClean="0">
                <a:solidFill>
                  <a:srgbClr val="000000"/>
                </a:solidFill>
                <a:effectLst/>
                <a:latin typeface="Arial" pitchFamily="34" charset="0"/>
                <a:ea typeface="+mn-ea"/>
                <a:cs typeface="Arial" pitchFamily="34" charset="0"/>
              </a:rPr>
              <a:t>potential violations and report all suspected fraud.</a:t>
            </a:r>
            <a:endParaRPr lang="en-US" sz="3100" dirty="0" smtClean="0">
              <a:effectLst/>
              <a:latin typeface="Arial" pitchFamily="34" charset="0"/>
              <a:cs typeface="Arial" pitchFamily="34" charset="0"/>
            </a:endParaRPr>
          </a:p>
          <a:p>
            <a:endParaRPr lang="en-US" dirty="0"/>
          </a:p>
        </p:txBody>
      </p:sp>
    </p:spTree>
    <p:extLst>
      <p:ext uri="{BB962C8B-B14F-4D97-AF65-F5344CB8AC3E}">
        <p14:creationId xmlns:p14="http://schemas.microsoft.com/office/powerpoint/2010/main" xmlns="" val="351990199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8"/>
          <p:cNvSpPr>
            <a:spLocks noGrp="1"/>
          </p:cNvSpPr>
          <p:nvPr>
            <p:ph idx="4294967295"/>
          </p:nvPr>
        </p:nvSpPr>
        <p:spPr>
          <a:xfrm>
            <a:off x="666750" y="876300"/>
            <a:ext cx="7632700" cy="4525963"/>
          </a:xfrm>
        </p:spPr>
        <p:txBody>
          <a:bodyPr>
            <a:normAutofit fontScale="85000" lnSpcReduction="10000"/>
          </a:bodyPr>
          <a:lstStyle/>
          <a:p>
            <a:pPr lvl="0">
              <a:buNone/>
            </a:pPr>
            <a:r>
              <a:rPr lang="en-US" sz="3800" dirty="0" smtClean="0">
                <a:solidFill>
                  <a:srgbClr val="2E2D8D"/>
                </a:solidFill>
                <a:latin typeface="Arial Black"/>
                <a:cs typeface="Arial Black"/>
              </a:rPr>
              <a:t>              Post-Assessment</a:t>
            </a:r>
            <a:endParaRPr lang="en-US" sz="3800" dirty="0">
              <a:solidFill>
                <a:srgbClr val="2E2D8D"/>
              </a:solidFill>
              <a:latin typeface="Arial Black"/>
              <a:cs typeface="Arial Black"/>
            </a:endParaRPr>
          </a:p>
          <a:p>
            <a:pPr>
              <a:buNone/>
            </a:pPr>
            <a:endParaRPr lang="en-US" sz="2800" b="1" dirty="0" smtClean="0">
              <a:latin typeface="Arial" pitchFamily="34" charset="0"/>
              <a:cs typeface="Arial" pitchFamily="34" charset="0"/>
            </a:endParaRPr>
          </a:p>
          <a:p>
            <a:pPr>
              <a:buNone/>
            </a:pPr>
            <a:r>
              <a:rPr lang="en-US" sz="2800" b="1" dirty="0" smtClean="0">
                <a:latin typeface="Arial" pitchFamily="34" charset="0"/>
                <a:cs typeface="Arial" pitchFamily="34" charset="0"/>
              </a:rPr>
              <a:t>Question 1</a:t>
            </a:r>
          </a:p>
          <a:p>
            <a:pPr>
              <a:spcAft>
                <a:spcPts val="600"/>
              </a:spcAft>
              <a:buNone/>
            </a:pPr>
            <a:r>
              <a:rPr lang="en-US" sz="2800" dirty="0" smtClean="0">
                <a:latin typeface="Arial" pitchFamily="34" charset="0"/>
                <a:cs typeface="Arial" pitchFamily="34" charset="0"/>
              </a:rPr>
              <a:t>Select the false statement.</a:t>
            </a:r>
          </a:p>
          <a:p>
            <a:pPr marL="514350" lvl="0" indent="-514350" fontAlgn="base">
              <a:buFont typeface="+mj-lt"/>
              <a:buAutoNum type="alphaUcPeriod"/>
            </a:pPr>
            <a:r>
              <a:rPr lang="en-US" sz="2800" dirty="0" smtClean="0">
                <a:latin typeface="Arial" pitchFamily="34" charset="0"/>
                <a:cs typeface="Arial" pitchFamily="34" charset="0"/>
              </a:rPr>
              <a:t>Medicare Carriers, FIs, MACs, CERT Contractors, and Recovery Auditors all conduct claim review.</a:t>
            </a:r>
          </a:p>
          <a:p>
            <a:pPr marL="514350" lvl="0" indent="-514350" fontAlgn="base">
              <a:buFont typeface="+mj-lt"/>
              <a:buAutoNum type="alphaUcPeriod"/>
            </a:pPr>
            <a:r>
              <a:rPr lang="en-US" sz="2800" dirty="0" smtClean="0">
                <a:latin typeface="Arial" pitchFamily="34" charset="0"/>
                <a:cs typeface="Arial" pitchFamily="34" charset="0"/>
              </a:rPr>
              <a:t>Medicare Carriers, FIs, MACs, CERT Contractors, and Recovery Auditors all conduct extensive investigations.</a:t>
            </a:r>
          </a:p>
          <a:p>
            <a:pPr marL="514350" lvl="0" indent="-514350" fontAlgn="base">
              <a:buFont typeface="+mj-lt"/>
              <a:buAutoNum type="alphaUcPeriod"/>
            </a:pPr>
            <a:r>
              <a:rPr lang="en-US" sz="2800" dirty="0" smtClean="0">
                <a:latin typeface="Arial" pitchFamily="34" charset="0"/>
                <a:cs typeface="Arial" pitchFamily="34" charset="0"/>
              </a:rPr>
              <a:t>The OIG, the DOJ, and PSCs/ZPICs all conduct extensive investigations.</a:t>
            </a:r>
          </a:p>
          <a:p>
            <a:endParaRPr lang="en-US" dirty="0"/>
          </a:p>
        </p:txBody>
      </p:sp>
      <p:sp>
        <p:nvSpPr>
          <p:cNvPr id="10" name="Slide Number Placeholder 7"/>
          <p:cNvSpPr>
            <a:spLocks noGrp="1"/>
          </p:cNvSpPr>
          <p:nvPr>
            <p:ph type="sldNum" sz="quarter" idx="12"/>
          </p:nvPr>
        </p:nvSpPr>
        <p:spPr>
          <a:xfrm>
            <a:off x="6553200" y="6356350"/>
            <a:ext cx="2133600" cy="365125"/>
          </a:xfrm>
        </p:spPr>
        <p:txBody>
          <a:bodyPr/>
          <a:lstStyle/>
          <a:p>
            <a:fld id="{CD7B7113-EBDE-9C4A-98B0-D519A70CB2E6}" type="slidenum">
              <a:rPr lang="en-US" smtClean="0">
                <a:latin typeface="Arial" pitchFamily="34" charset="0"/>
                <a:cs typeface="Arial" pitchFamily="34" charset="0"/>
              </a:rPr>
              <a:pPr/>
              <a:t>71</a:t>
            </a:fld>
            <a:endParaRPr lang="en-US" dirty="0">
              <a:latin typeface="Arial" pitchFamily="34" charset="0"/>
              <a:cs typeface="Arial" pitchFamily="34" charset="0"/>
            </a:endParaRPr>
          </a:p>
        </p:txBody>
      </p:sp>
    </p:spTree>
    <p:extLst>
      <p:ext uri="{BB962C8B-B14F-4D97-AF65-F5344CB8AC3E}">
        <p14:creationId xmlns:p14="http://schemas.microsoft.com/office/powerpoint/2010/main" xmlns="" val="137119636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8"/>
          <p:cNvSpPr>
            <a:spLocks noGrp="1"/>
          </p:cNvSpPr>
          <p:nvPr>
            <p:ph idx="4294967295"/>
          </p:nvPr>
        </p:nvSpPr>
        <p:spPr>
          <a:xfrm>
            <a:off x="552450" y="885826"/>
            <a:ext cx="7905750" cy="5343524"/>
          </a:xfrm>
        </p:spPr>
        <p:txBody>
          <a:bodyPr>
            <a:normAutofit/>
          </a:bodyPr>
          <a:lstStyle/>
          <a:p>
            <a:pPr lvl="0">
              <a:buNone/>
            </a:pPr>
            <a:r>
              <a:rPr lang="en-US" dirty="0" smtClean="0">
                <a:solidFill>
                  <a:srgbClr val="2E2D8D"/>
                </a:solidFill>
                <a:latin typeface="Arial Black"/>
                <a:cs typeface="Arial Black"/>
              </a:rPr>
              <a:t>               Post-Assessment</a:t>
            </a:r>
            <a:endParaRPr lang="en-US" dirty="0">
              <a:solidFill>
                <a:srgbClr val="2E2D8D"/>
              </a:solidFill>
              <a:latin typeface="Arial Black"/>
              <a:cs typeface="Arial Black"/>
            </a:endParaRPr>
          </a:p>
          <a:p>
            <a:pPr>
              <a:buNone/>
            </a:pPr>
            <a:endParaRPr lang="en-US" sz="900" b="1" dirty="0">
              <a:latin typeface="Arial" pitchFamily="34" charset="0"/>
              <a:cs typeface="Arial" pitchFamily="34" charset="0"/>
            </a:endParaRPr>
          </a:p>
          <a:p>
            <a:pPr>
              <a:buNone/>
            </a:pPr>
            <a:r>
              <a:rPr lang="en-US" sz="2400" b="1" dirty="0" smtClean="0">
                <a:latin typeface="Arial" pitchFamily="34" charset="0"/>
                <a:cs typeface="Arial" pitchFamily="34" charset="0"/>
              </a:rPr>
              <a:t>Question 2</a:t>
            </a:r>
          </a:p>
          <a:p>
            <a:pPr>
              <a:lnSpc>
                <a:spcPct val="110000"/>
              </a:lnSpc>
              <a:spcBef>
                <a:spcPts val="0"/>
              </a:spcBef>
              <a:buNone/>
            </a:pPr>
            <a:r>
              <a:rPr lang="en-US" sz="2400" dirty="0" smtClean="0">
                <a:latin typeface="Arial" pitchFamily="34" charset="0"/>
                <a:cs typeface="Arial" pitchFamily="34" charset="0"/>
              </a:rPr>
              <a:t>Select the correct answer.</a:t>
            </a:r>
          </a:p>
          <a:p>
            <a:pPr>
              <a:lnSpc>
                <a:spcPct val="110000"/>
              </a:lnSpc>
              <a:spcBef>
                <a:spcPts val="0"/>
              </a:spcBef>
              <a:buNone/>
            </a:pPr>
            <a:endParaRPr lang="en-US" sz="1100" dirty="0" smtClean="0">
              <a:latin typeface="Arial" pitchFamily="34" charset="0"/>
              <a:cs typeface="Arial" pitchFamily="34" charset="0"/>
            </a:endParaRPr>
          </a:p>
          <a:p>
            <a:pPr>
              <a:lnSpc>
                <a:spcPct val="110000"/>
              </a:lnSpc>
              <a:spcBef>
                <a:spcPts val="0"/>
              </a:spcBef>
              <a:buNone/>
            </a:pPr>
            <a:r>
              <a:rPr lang="en-US" sz="2400" dirty="0" smtClean="0">
                <a:latin typeface="Arial" pitchFamily="34" charset="0"/>
                <a:cs typeface="Arial" pitchFamily="34" charset="0"/>
              </a:rPr>
              <a:t>The OIG Provider Fraud Hotline is:</a:t>
            </a:r>
          </a:p>
          <a:p>
            <a:pPr>
              <a:lnSpc>
                <a:spcPct val="110000"/>
              </a:lnSpc>
              <a:spcBef>
                <a:spcPts val="0"/>
              </a:spcBef>
              <a:buNone/>
            </a:pPr>
            <a:endParaRPr lang="en-US" sz="1000" dirty="0" smtClean="0">
              <a:latin typeface="Arial" pitchFamily="34" charset="0"/>
              <a:cs typeface="Arial" pitchFamily="34" charset="0"/>
            </a:endParaRPr>
          </a:p>
          <a:p>
            <a:pPr marL="857250" lvl="1" indent="-457200">
              <a:lnSpc>
                <a:spcPct val="110000"/>
              </a:lnSpc>
              <a:spcBef>
                <a:spcPts val="0"/>
              </a:spcBef>
              <a:buFont typeface="+mj-lt"/>
              <a:buAutoNum type="alphaUcPeriod"/>
            </a:pPr>
            <a:r>
              <a:rPr lang="en-US" sz="2400" dirty="0" smtClean="0">
                <a:latin typeface="Arial" pitchFamily="34" charset="0"/>
                <a:cs typeface="Arial" pitchFamily="34" charset="0"/>
              </a:rPr>
              <a:t>1-800-CMS-TIPS</a:t>
            </a:r>
          </a:p>
          <a:p>
            <a:pPr marL="857250" lvl="1" indent="-457200">
              <a:lnSpc>
                <a:spcPct val="110000"/>
              </a:lnSpc>
              <a:spcBef>
                <a:spcPts val="0"/>
              </a:spcBef>
              <a:buFont typeface="+mj-lt"/>
              <a:buAutoNum type="alphaUcPeriod"/>
            </a:pPr>
            <a:endParaRPr lang="en-US" sz="1000" dirty="0" smtClean="0">
              <a:latin typeface="Arial" pitchFamily="34" charset="0"/>
              <a:cs typeface="Arial" pitchFamily="34" charset="0"/>
            </a:endParaRPr>
          </a:p>
          <a:p>
            <a:pPr marL="857250" lvl="1" indent="-457200">
              <a:lnSpc>
                <a:spcPct val="110000"/>
              </a:lnSpc>
              <a:spcBef>
                <a:spcPts val="0"/>
              </a:spcBef>
              <a:buFont typeface="+mj-lt"/>
              <a:buAutoNum type="alphaUcPeriod"/>
            </a:pPr>
            <a:r>
              <a:rPr lang="en-US" sz="2400" dirty="0" smtClean="0">
                <a:latin typeface="Arial" pitchFamily="34" charset="0"/>
                <a:cs typeface="Arial" pitchFamily="34" charset="0"/>
              </a:rPr>
              <a:t>1-800-HHS-TIPS</a:t>
            </a:r>
          </a:p>
          <a:p>
            <a:pPr marL="857250" lvl="1" indent="-457200">
              <a:lnSpc>
                <a:spcPct val="110000"/>
              </a:lnSpc>
              <a:spcBef>
                <a:spcPts val="0"/>
              </a:spcBef>
              <a:buFont typeface="+mj-lt"/>
              <a:buAutoNum type="alphaUcPeriod"/>
            </a:pPr>
            <a:endParaRPr lang="en-US" sz="1000" dirty="0" smtClean="0">
              <a:latin typeface="Arial" pitchFamily="34" charset="0"/>
              <a:cs typeface="Arial" pitchFamily="34" charset="0"/>
            </a:endParaRPr>
          </a:p>
          <a:p>
            <a:pPr marL="857250" lvl="1" indent="-457200">
              <a:lnSpc>
                <a:spcPct val="110000"/>
              </a:lnSpc>
              <a:spcBef>
                <a:spcPts val="0"/>
              </a:spcBef>
              <a:buFont typeface="+mj-lt"/>
              <a:buAutoNum type="alphaUcPeriod"/>
            </a:pPr>
            <a:r>
              <a:rPr lang="en-US" sz="2400" dirty="0" smtClean="0">
                <a:latin typeface="Arial" pitchFamily="34" charset="0"/>
                <a:cs typeface="Arial" pitchFamily="34" charset="0"/>
              </a:rPr>
              <a:t>1-800-OIG-TIPS</a:t>
            </a:r>
          </a:p>
          <a:p>
            <a:pPr marL="857250" lvl="1" indent="-457200">
              <a:lnSpc>
                <a:spcPct val="110000"/>
              </a:lnSpc>
              <a:spcBef>
                <a:spcPts val="0"/>
              </a:spcBef>
              <a:buFont typeface="+mj-lt"/>
              <a:buAutoNum type="alphaUcPeriod"/>
            </a:pPr>
            <a:endParaRPr lang="en-US" sz="1000" dirty="0" smtClean="0">
              <a:latin typeface="Arial" pitchFamily="34" charset="0"/>
              <a:cs typeface="Arial" pitchFamily="34" charset="0"/>
            </a:endParaRPr>
          </a:p>
          <a:p>
            <a:pPr marL="857250" lvl="1" indent="-457200">
              <a:lnSpc>
                <a:spcPct val="110000"/>
              </a:lnSpc>
              <a:spcBef>
                <a:spcPts val="0"/>
              </a:spcBef>
              <a:buFont typeface="+mj-lt"/>
              <a:buAutoNum type="alphaUcPeriod"/>
            </a:pPr>
            <a:r>
              <a:rPr lang="en-US" sz="2400" dirty="0" smtClean="0">
                <a:latin typeface="Arial" pitchFamily="34" charset="0"/>
                <a:cs typeface="Arial" pitchFamily="34" charset="0"/>
              </a:rPr>
              <a:t>1-800-DOJ-TIPS</a:t>
            </a:r>
            <a:endParaRPr lang="en-US" sz="2400" dirty="0" smtClean="0"/>
          </a:p>
          <a:p>
            <a:endParaRPr lang="en-US" dirty="0"/>
          </a:p>
        </p:txBody>
      </p:sp>
      <p:sp>
        <p:nvSpPr>
          <p:cNvPr id="10" name="Slide Number Placeholder 7"/>
          <p:cNvSpPr>
            <a:spLocks noGrp="1"/>
          </p:cNvSpPr>
          <p:nvPr>
            <p:ph type="sldNum" sz="quarter" idx="12"/>
          </p:nvPr>
        </p:nvSpPr>
        <p:spPr>
          <a:xfrm>
            <a:off x="6553200" y="6356350"/>
            <a:ext cx="2133600" cy="365125"/>
          </a:xfrm>
        </p:spPr>
        <p:txBody>
          <a:bodyPr/>
          <a:lstStyle/>
          <a:p>
            <a:fld id="{CD7B7113-EBDE-9C4A-98B0-D519A70CB2E6}" type="slidenum">
              <a:rPr lang="en-US" smtClean="0">
                <a:latin typeface="Arial" pitchFamily="34" charset="0"/>
                <a:cs typeface="Arial" pitchFamily="34" charset="0"/>
              </a:rPr>
              <a:pPr/>
              <a:t>72</a:t>
            </a:fld>
            <a:endParaRPr lang="en-US" dirty="0">
              <a:latin typeface="Arial" pitchFamily="34" charset="0"/>
              <a:cs typeface="Arial" pitchFamily="34" charset="0"/>
            </a:endParaRPr>
          </a:p>
        </p:txBody>
      </p:sp>
    </p:spTree>
    <p:extLst>
      <p:ext uri="{BB962C8B-B14F-4D97-AF65-F5344CB8AC3E}">
        <p14:creationId xmlns:p14="http://schemas.microsoft.com/office/powerpoint/2010/main" xmlns="" val="4435691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8"/>
          <p:cNvSpPr>
            <a:spLocks noGrp="1"/>
          </p:cNvSpPr>
          <p:nvPr>
            <p:ph idx="4294967295"/>
          </p:nvPr>
        </p:nvSpPr>
        <p:spPr>
          <a:xfrm>
            <a:off x="565150" y="895350"/>
            <a:ext cx="8102600" cy="4791075"/>
          </a:xfrm>
        </p:spPr>
        <p:txBody>
          <a:bodyPr>
            <a:normAutofit/>
          </a:bodyPr>
          <a:lstStyle/>
          <a:p>
            <a:pPr lvl="0">
              <a:buNone/>
            </a:pPr>
            <a:r>
              <a:rPr lang="en-US" dirty="0" smtClean="0">
                <a:solidFill>
                  <a:srgbClr val="2E2D8D"/>
                </a:solidFill>
                <a:latin typeface="Arial Black"/>
                <a:cs typeface="Arial Black"/>
              </a:rPr>
              <a:t>               Post-Assessment</a:t>
            </a:r>
            <a:endParaRPr lang="en-US" dirty="0">
              <a:solidFill>
                <a:srgbClr val="2E2D8D"/>
              </a:solidFill>
              <a:latin typeface="Arial Black"/>
              <a:cs typeface="Arial Black"/>
            </a:endParaRPr>
          </a:p>
          <a:p>
            <a:pPr>
              <a:buNone/>
            </a:pPr>
            <a:r>
              <a:rPr lang="en-US" sz="2400" b="1" dirty="0" smtClean="0">
                <a:latin typeface="Arial" pitchFamily="34" charset="0"/>
                <a:cs typeface="Arial" pitchFamily="34" charset="0"/>
              </a:rPr>
              <a:t>Question 3</a:t>
            </a:r>
          </a:p>
          <a:p>
            <a:pPr>
              <a:spcAft>
                <a:spcPts val="600"/>
              </a:spcAft>
              <a:buNone/>
            </a:pPr>
            <a:r>
              <a:rPr lang="en-US" sz="2400" dirty="0" smtClean="0">
                <a:latin typeface="Arial" pitchFamily="34" charset="0"/>
                <a:cs typeface="Arial" pitchFamily="34" charset="0"/>
              </a:rPr>
              <a:t>Select True or False.</a:t>
            </a:r>
          </a:p>
          <a:p>
            <a:pPr>
              <a:spcAft>
                <a:spcPts val="600"/>
              </a:spcAft>
              <a:buNone/>
            </a:pPr>
            <a:r>
              <a:rPr lang="en-US" sz="2400" dirty="0" smtClean="0">
                <a:latin typeface="Arial" pitchFamily="34" charset="0"/>
                <a:cs typeface="Arial" pitchFamily="34" charset="0"/>
              </a:rPr>
              <a:t>	CMS requires an enrollment application fee for </a:t>
            </a:r>
            <a:br>
              <a:rPr lang="en-US" sz="2400" dirty="0" smtClean="0">
                <a:latin typeface="Arial" pitchFamily="34" charset="0"/>
                <a:cs typeface="Arial" pitchFamily="34" charset="0"/>
              </a:rPr>
            </a:br>
            <a:r>
              <a:rPr lang="en-US" sz="2400" dirty="0" smtClean="0">
                <a:latin typeface="Arial" pitchFamily="34" charset="0"/>
                <a:cs typeface="Arial" pitchFamily="34" charset="0"/>
              </a:rPr>
              <a:t>certain health care providers to prevent Medicare fraud and abuse.</a:t>
            </a:r>
          </a:p>
          <a:p>
            <a:pPr marL="1314450" lvl="2" indent="-514350">
              <a:spcAft>
                <a:spcPts val="600"/>
              </a:spcAft>
              <a:buAutoNum type="alphaUcPeriod"/>
            </a:pPr>
            <a:r>
              <a:rPr lang="en-US" dirty="0" smtClean="0">
                <a:latin typeface="Arial" pitchFamily="34" charset="0"/>
                <a:cs typeface="Arial" pitchFamily="34" charset="0"/>
              </a:rPr>
              <a:t>True</a:t>
            </a:r>
          </a:p>
          <a:p>
            <a:pPr marL="1314450" lvl="2" indent="-514350">
              <a:spcAft>
                <a:spcPts val="600"/>
              </a:spcAft>
              <a:buAutoNum type="alphaUcPeriod"/>
            </a:pPr>
            <a:r>
              <a:rPr lang="en-US" dirty="0" smtClean="0">
                <a:latin typeface="Arial" pitchFamily="34" charset="0"/>
                <a:cs typeface="Arial" pitchFamily="34" charset="0"/>
              </a:rPr>
              <a:t>False</a:t>
            </a:r>
          </a:p>
          <a:p>
            <a:pPr>
              <a:buNone/>
            </a:pPr>
            <a:endParaRPr lang="en-US" dirty="0"/>
          </a:p>
        </p:txBody>
      </p:sp>
      <p:sp>
        <p:nvSpPr>
          <p:cNvPr id="9" name="Slide Number Placeholder 7"/>
          <p:cNvSpPr>
            <a:spLocks noGrp="1"/>
          </p:cNvSpPr>
          <p:nvPr>
            <p:ph type="sldNum" sz="quarter" idx="12"/>
          </p:nvPr>
        </p:nvSpPr>
        <p:spPr>
          <a:xfrm>
            <a:off x="6553200" y="6356350"/>
            <a:ext cx="2133600" cy="365125"/>
          </a:xfrm>
        </p:spPr>
        <p:txBody>
          <a:bodyPr/>
          <a:lstStyle/>
          <a:p>
            <a:fld id="{CD7B7113-EBDE-9C4A-98B0-D519A70CB2E6}" type="slidenum">
              <a:rPr lang="en-US" smtClean="0">
                <a:latin typeface="Arial" pitchFamily="34" charset="0"/>
                <a:cs typeface="Arial" pitchFamily="34" charset="0"/>
              </a:rPr>
              <a:pPr/>
              <a:t>73</a:t>
            </a:fld>
            <a:endParaRPr lang="en-US" dirty="0">
              <a:latin typeface="Arial" pitchFamily="34" charset="0"/>
              <a:cs typeface="Arial" pitchFamily="34" charset="0"/>
            </a:endParaRPr>
          </a:p>
        </p:txBody>
      </p:sp>
    </p:spTree>
    <p:extLst>
      <p:ext uri="{BB962C8B-B14F-4D97-AF65-F5344CB8AC3E}">
        <p14:creationId xmlns:p14="http://schemas.microsoft.com/office/powerpoint/2010/main" xmlns="" val="191450630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60956" y="2600325"/>
            <a:ext cx="8229600" cy="1143000"/>
          </a:xfrm>
        </p:spPr>
        <p:txBody>
          <a:bodyPr>
            <a:normAutofit fontScale="90000"/>
          </a:bodyPr>
          <a:lstStyle/>
          <a:p>
            <a:pPr rtl="0" eaLnBrk="1" latinLnBrk="0" hangingPunct="1"/>
            <a:r>
              <a:rPr lang="en-US" sz="3600" b="1" kern="1200" dirty="0" smtClean="0">
                <a:ln w="10541" cap="flat" cmpd="sng" algn="ctr">
                  <a:solidFill>
                    <a:srgbClr val="4579B8"/>
                  </a:solidFill>
                  <a:prstDash val="solid"/>
                  <a:round/>
                </a:ln>
                <a:solidFill>
                  <a:srgbClr val="2E2D8D"/>
                </a:solidFill>
                <a:effectLst/>
                <a:latin typeface="Arial"/>
                <a:ea typeface="+mn-ea"/>
                <a:cs typeface="Arial"/>
              </a:rPr>
              <a:t>Are you smarter than an OIG Fugitive?</a:t>
            </a:r>
            <a:r>
              <a:rPr lang="en-US" sz="3200" b="1" kern="1200" dirty="0" smtClean="0">
                <a:ln w="10541" cap="flat" cmpd="sng" algn="ctr">
                  <a:solidFill>
                    <a:srgbClr val="4579B8"/>
                  </a:solidFill>
                  <a:prstDash val="solid"/>
                  <a:round/>
                </a:ln>
                <a:solidFill>
                  <a:srgbClr val="2E2D8D"/>
                </a:solidFill>
                <a:effectLst/>
                <a:latin typeface="Arial"/>
                <a:ea typeface="+mn-ea"/>
                <a:cs typeface="Arial"/>
              </a:rPr>
              <a:t/>
            </a:r>
            <a:br>
              <a:rPr lang="en-US" sz="3200" b="1" kern="1200" dirty="0" smtClean="0">
                <a:ln w="10541" cap="flat" cmpd="sng" algn="ctr">
                  <a:solidFill>
                    <a:srgbClr val="4579B8"/>
                  </a:solidFill>
                  <a:prstDash val="solid"/>
                  <a:round/>
                </a:ln>
                <a:solidFill>
                  <a:srgbClr val="2E2D8D"/>
                </a:solidFill>
                <a:effectLst/>
                <a:latin typeface="Arial"/>
                <a:ea typeface="+mn-ea"/>
                <a:cs typeface="Arial"/>
              </a:rPr>
            </a:br>
            <a:r>
              <a:rPr lang="en-US" sz="3200" b="1" dirty="0">
                <a:ln w="10541" cap="flat" cmpd="sng" algn="ctr">
                  <a:solidFill>
                    <a:srgbClr val="4579B8"/>
                  </a:solidFill>
                  <a:prstDash val="solid"/>
                  <a:round/>
                </a:ln>
                <a:solidFill>
                  <a:srgbClr val="2E2D8D"/>
                </a:solidFill>
                <a:latin typeface="Arial"/>
                <a:ea typeface="+mn-ea"/>
                <a:cs typeface="Arial"/>
              </a:rPr>
              <a:t/>
            </a:r>
            <a:br>
              <a:rPr lang="en-US" sz="3200" b="1" dirty="0">
                <a:ln w="10541" cap="flat" cmpd="sng" algn="ctr">
                  <a:solidFill>
                    <a:srgbClr val="4579B8"/>
                  </a:solidFill>
                  <a:prstDash val="solid"/>
                  <a:round/>
                </a:ln>
                <a:solidFill>
                  <a:srgbClr val="2E2D8D"/>
                </a:solidFill>
                <a:latin typeface="Arial"/>
                <a:ea typeface="+mn-ea"/>
                <a:cs typeface="Arial"/>
              </a:rPr>
            </a:br>
            <a:r>
              <a:rPr lang="en-US" sz="3200" b="1" dirty="0" smtClean="0">
                <a:ln w="10541" cap="flat" cmpd="sng" algn="ctr">
                  <a:solidFill>
                    <a:srgbClr val="4579B8"/>
                  </a:solidFill>
                  <a:prstDash val="solid"/>
                  <a:round/>
                </a:ln>
                <a:solidFill>
                  <a:srgbClr val="2E2D8D"/>
                </a:solidFill>
                <a:latin typeface="Arial"/>
                <a:ea typeface="+mn-ea"/>
                <a:cs typeface="Arial"/>
              </a:rPr>
              <a:t/>
            </a:r>
            <a:br>
              <a:rPr lang="en-US" sz="3200" b="1" dirty="0" smtClean="0">
                <a:ln w="10541" cap="flat" cmpd="sng" algn="ctr">
                  <a:solidFill>
                    <a:srgbClr val="4579B8"/>
                  </a:solidFill>
                  <a:prstDash val="solid"/>
                  <a:round/>
                </a:ln>
                <a:solidFill>
                  <a:srgbClr val="2E2D8D"/>
                </a:solidFill>
                <a:latin typeface="Arial"/>
                <a:ea typeface="+mn-ea"/>
                <a:cs typeface="Arial"/>
              </a:rPr>
            </a:br>
            <a:r>
              <a:rPr lang="en-US" sz="3200" b="1" dirty="0">
                <a:ln w="10541" cap="flat" cmpd="sng" algn="ctr">
                  <a:solidFill>
                    <a:srgbClr val="4579B8"/>
                  </a:solidFill>
                  <a:prstDash val="solid"/>
                  <a:round/>
                </a:ln>
                <a:solidFill>
                  <a:srgbClr val="2E2D8D"/>
                </a:solidFill>
                <a:latin typeface="Arial"/>
                <a:ea typeface="+mn-ea"/>
                <a:cs typeface="Arial"/>
              </a:rPr>
              <a:t/>
            </a:r>
            <a:br>
              <a:rPr lang="en-US" sz="3200" b="1" dirty="0">
                <a:ln w="10541" cap="flat" cmpd="sng" algn="ctr">
                  <a:solidFill>
                    <a:srgbClr val="4579B8"/>
                  </a:solidFill>
                  <a:prstDash val="solid"/>
                  <a:round/>
                </a:ln>
                <a:solidFill>
                  <a:srgbClr val="2E2D8D"/>
                </a:solidFill>
                <a:latin typeface="Arial"/>
                <a:ea typeface="+mn-ea"/>
                <a:cs typeface="Arial"/>
              </a:rPr>
            </a:br>
            <a:endParaRPr lang="en-US" dirty="0" smtClean="0">
              <a:effectLst/>
            </a:endParaRPr>
          </a:p>
          <a:p>
            <a:pPr rtl="0" eaLnBrk="1" latinLnBrk="0" hangingPunct="1"/>
            <a:r>
              <a:rPr lang="en-US" sz="3600" b="1" kern="1200" dirty="0" smtClean="0">
                <a:ln w="10541" cap="flat" cmpd="sng" algn="ctr">
                  <a:solidFill>
                    <a:srgbClr val="4579B8"/>
                  </a:solidFill>
                  <a:prstDash val="solid"/>
                  <a:round/>
                </a:ln>
                <a:solidFill>
                  <a:srgbClr val="2E2D8D"/>
                </a:solidFill>
                <a:effectLst/>
                <a:latin typeface="Arial" pitchFamily="34" charset="0"/>
                <a:ea typeface="+mn-ea"/>
                <a:cs typeface="Arial" pitchFamily="34" charset="0"/>
              </a:rPr>
              <a:t>…and the winner is!</a:t>
            </a:r>
            <a:endParaRPr lang="en-US" sz="3600" dirty="0" smtClean="0">
              <a:effectLst/>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of people clapping."/>
          <p:cNvPicPr>
            <a:picLocks noChangeAspect="1" noChangeArrowheads="1"/>
          </p:cNvPicPr>
          <p:nvPr/>
        </p:nvPicPr>
        <p:blipFill>
          <a:blip r:embed="rId3" cstate="print"/>
          <a:srcRect/>
          <a:stretch>
            <a:fillRect/>
          </a:stretch>
        </p:blipFill>
        <p:spPr bwMode="auto">
          <a:xfrm>
            <a:off x="2898267" y="1080075"/>
            <a:ext cx="3322066" cy="377139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Title 1"/>
          <p:cNvSpPr>
            <a:spLocks noGrp="1"/>
          </p:cNvSpPr>
          <p:nvPr>
            <p:ph type="title" idx="4294967295"/>
          </p:nvPr>
        </p:nvSpPr>
        <p:spPr/>
        <p:txBody>
          <a:bodyPr/>
          <a:lstStyle/>
          <a:p>
            <a:pPr rtl="0" eaLnBrk="1" latinLnBrk="0" hangingPunct="1"/>
            <a:r>
              <a:rPr lang="en-US" sz="3200" b="1" kern="1200" dirty="0" smtClean="0">
                <a:ln w="10541" cap="flat" cmpd="sng" algn="ctr">
                  <a:solidFill>
                    <a:srgbClr val="4579B8"/>
                  </a:solidFill>
                  <a:prstDash val="solid"/>
                  <a:round/>
                </a:ln>
                <a:solidFill>
                  <a:srgbClr val="2E2D8D"/>
                </a:solidFill>
                <a:effectLst/>
                <a:latin typeface="Arial"/>
                <a:ea typeface="+mn-ea"/>
                <a:cs typeface="Arial"/>
              </a:rPr>
              <a:t>Thanks for playing!</a:t>
            </a:r>
            <a:endParaRPr lang="en-US" dirty="0" smtClean="0">
              <a:effectLst/>
            </a:endParaRP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593725" y="981075"/>
            <a:ext cx="8229600" cy="4924425"/>
          </a:xfrm>
        </p:spPr>
        <p:txBody>
          <a:bodyPr>
            <a:normAutofit fontScale="77500" lnSpcReduction="20000"/>
          </a:bodyPr>
          <a:lstStyle/>
          <a:p>
            <a:pPr>
              <a:buNone/>
            </a:pPr>
            <a:r>
              <a:rPr lang="en-US" sz="4100" b="1" dirty="0" smtClean="0">
                <a:solidFill>
                  <a:srgbClr val="2E2D8D"/>
                </a:solidFill>
                <a:latin typeface="Arial Black" pitchFamily="34" charset="0"/>
                <a:cs typeface="Arial" pitchFamily="34" charset="0"/>
              </a:rPr>
              <a:t>                Pre-Assessment</a:t>
            </a:r>
          </a:p>
          <a:p>
            <a:pPr>
              <a:buNone/>
            </a:pPr>
            <a:r>
              <a:rPr lang="en-US" sz="3400" b="1" dirty="0" smtClean="0">
                <a:latin typeface="Arial" pitchFamily="34" charset="0"/>
                <a:cs typeface="Arial" pitchFamily="34" charset="0"/>
              </a:rPr>
              <a:t>Question 3</a:t>
            </a:r>
          </a:p>
          <a:p>
            <a:pPr>
              <a:lnSpc>
                <a:spcPct val="110000"/>
              </a:lnSpc>
              <a:spcBef>
                <a:spcPts val="0"/>
              </a:spcBef>
              <a:buNone/>
            </a:pPr>
            <a:r>
              <a:rPr lang="en-US" sz="3400" dirty="0" smtClean="0">
                <a:latin typeface="Arial" pitchFamily="34" charset="0"/>
                <a:cs typeface="Arial" pitchFamily="34" charset="0"/>
              </a:rPr>
              <a:t>Select the correct answer.</a:t>
            </a:r>
          </a:p>
          <a:p>
            <a:pPr>
              <a:lnSpc>
                <a:spcPct val="110000"/>
              </a:lnSpc>
              <a:spcBef>
                <a:spcPts val="0"/>
              </a:spcBef>
              <a:buNone/>
            </a:pPr>
            <a:endParaRPr lang="en-US" sz="3000" dirty="0" smtClean="0">
              <a:latin typeface="Arial" pitchFamily="34" charset="0"/>
              <a:cs typeface="Arial" pitchFamily="34" charset="0"/>
            </a:endParaRPr>
          </a:p>
          <a:p>
            <a:pPr>
              <a:lnSpc>
                <a:spcPct val="110000"/>
              </a:lnSpc>
              <a:spcBef>
                <a:spcPts val="0"/>
              </a:spcBef>
              <a:buNone/>
            </a:pPr>
            <a:r>
              <a:rPr lang="en-US" sz="3400" dirty="0" smtClean="0">
                <a:latin typeface="Arial" pitchFamily="34" charset="0"/>
                <a:cs typeface="Arial" pitchFamily="34" charset="0"/>
              </a:rPr>
              <a:t>The OIG Provider Fraud Hotline is:</a:t>
            </a:r>
          </a:p>
          <a:p>
            <a:pPr>
              <a:lnSpc>
                <a:spcPct val="110000"/>
              </a:lnSpc>
              <a:spcBef>
                <a:spcPts val="0"/>
              </a:spcBef>
              <a:buNone/>
            </a:pPr>
            <a:endParaRPr lang="en-US" sz="3000" dirty="0" smtClean="0">
              <a:latin typeface="Arial" pitchFamily="34" charset="0"/>
              <a:cs typeface="Arial" pitchFamily="34" charset="0"/>
            </a:endParaRPr>
          </a:p>
          <a:p>
            <a:pPr marL="857250" lvl="1" indent="-457200">
              <a:lnSpc>
                <a:spcPct val="110000"/>
              </a:lnSpc>
              <a:spcBef>
                <a:spcPts val="0"/>
              </a:spcBef>
              <a:buFont typeface="+mj-lt"/>
              <a:buAutoNum type="alphaUcPeriod"/>
            </a:pPr>
            <a:r>
              <a:rPr lang="en-US" sz="3400" dirty="0" smtClean="0">
                <a:latin typeface="Arial" pitchFamily="34" charset="0"/>
                <a:cs typeface="Arial" pitchFamily="34" charset="0"/>
              </a:rPr>
              <a:t>1-800-CMS-TIPS</a:t>
            </a:r>
          </a:p>
          <a:p>
            <a:pPr marL="857250" lvl="1" indent="-457200">
              <a:lnSpc>
                <a:spcPct val="110000"/>
              </a:lnSpc>
              <a:spcBef>
                <a:spcPts val="0"/>
              </a:spcBef>
              <a:buFont typeface="+mj-lt"/>
              <a:buAutoNum type="alphaUcPeriod"/>
            </a:pPr>
            <a:endParaRPr lang="en-US" sz="3000" dirty="0" smtClean="0">
              <a:latin typeface="Arial" pitchFamily="34" charset="0"/>
              <a:cs typeface="Arial" pitchFamily="34" charset="0"/>
            </a:endParaRPr>
          </a:p>
          <a:p>
            <a:pPr marL="857250" lvl="1" indent="-457200">
              <a:lnSpc>
                <a:spcPct val="110000"/>
              </a:lnSpc>
              <a:spcBef>
                <a:spcPts val="0"/>
              </a:spcBef>
              <a:buFont typeface="+mj-lt"/>
              <a:buAutoNum type="alphaUcPeriod"/>
            </a:pPr>
            <a:r>
              <a:rPr lang="en-US" sz="3400" dirty="0" smtClean="0">
                <a:latin typeface="Arial" pitchFamily="34" charset="0"/>
                <a:cs typeface="Arial" pitchFamily="34" charset="0"/>
              </a:rPr>
              <a:t>1-800-HHS-TIPS</a:t>
            </a:r>
          </a:p>
          <a:p>
            <a:pPr marL="857250" lvl="1" indent="-457200">
              <a:lnSpc>
                <a:spcPct val="110000"/>
              </a:lnSpc>
              <a:spcBef>
                <a:spcPts val="0"/>
              </a:spcBef>
              <a:buFont typeface="+mj-lt"/>
              <a:buAutoNum type="alphaUcPeriod"/>
            </a:pPr>
            <a:endParaRPr lang="en-US" sz="3000" dirty="0" smtClean="0">
              <a:latin typeface="Arial" pitchFamily="34" charset="0"/>
              <a:cs typeface="Arial" pitchFamily="34" charset="0"/>
            </a:endParaRPr>
          </a:p>
          <a:p>
            <a:pPr marL="857250" lvl="1" indent="-457200">
              <a:lnSpc>
                <a:spcPct val="110000"/>
              </a:lnSpc>
              <a:spcBef>
                <a:spcPts val="0"/>
              </a:spcBef>
              <a:buFont typeface="+mj-lt"/>
              <a:buAutoNum type="alphaUcPeriod"/>
            </a:pPr>
            <a:r>
              <a:rPr lang="en-US" sz="3400" dirty="0" smtClean="0">
                <a:latin typeface="Arial" pitchFamily="34" charset="0"/>
                <a:cs typeface="Arial" pitchFamily="34" charset="0"/>
              </a:rPr>
              <a:t>1-800-OIG-TIPS</a:t>
            </a:r>
          </a:p>
          <a:p>
            <a:pPr marL="857250" lvl="1" indent="-457200">
              <a:lnSpc>
                <a:spcPct val="110000"/>
              </a:lnSpc>
              <a:spcBef>
                <a:spcPts val="0"/>
              </a:spcBef>
              <a:buFont typeface="+mj-lt"/>
              <a:buAutoNum type="alphaUcPeriod"/>
            </a:pPr>
            <a:endParaRPr lang="en-US" sz="3000" dirty="0" smtClean="0">
              <a:latin typeface="Arial" pitchFamily="34" charset="0"/>
              <a:cs typeface="Arial" pitchFamily="34" charset="0"/>
            </a:endParaRPr>
          </a:p>
          <a:p>
            <a:pPr marL="857250" lvl="1" indent="-457200">
              <a:lnSpc>
                <a:spcPct val="110000"/>
              </a:lnSpc>
              <a:spcBef>
                <a:spcPts val="0"/>
              </a:spcBef>
              <a:buFont typeface="+mj-lt"/>
              <a:buAutoNum type="alphaUcPeriod"/>
            </a:pPr>
            <a:r>
              <a:rPr lang="en-US" sz="3400" dirty="0" smtClean="0">
                <a:latin typeface="Arial" pitchFamily="34" charset="0"/>
                <a:cs typeface="Arial" pitchFamily="34" charset="0"/>
              </a:rPr>
              <a:t>1-800-DOJ-TIPS</a:t>
            </a:r>
          </a:p>
          <a:p>
            <a:pPr marL="857250" lvl="1" indent="-457200">
              <a:buFont typeface="+mj-lt"/>
              <a:buAutoNum type="alphaUcPeriod"/>
            </a:pPr>
            <a:endParaRPr lang="en-US" sz="2400" dirty="0" smtClean="0">
              <a:latin typeface="Arial" pitchFamily="34" charset="0"/>
              <a:cs typeface="Arial" pitchFamily="34" charset="0"/>
            </a:endParaRPr>
          </a:p>
          <a:p>
            <a:pPr>
              <a:buNone/>
            </a:pPr>
            <a:endParaRPr lang="en-US" sz="2800" dirty="0" smtClean="0">
              <a:latin typeface="Arial" pitchFamily="34" charset="0"/>
              <a:cs typeface="Arial" pitchFamily="34" charset="0"/>
            </a:endParaRPr>
          </a:p>
          <a:p>
            <a:pPr>
              <a:buNone/>
            </a:pPr>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p>
            <a:fld id="{CD7B7113-EBDE-9C4A-98B0-D519A70CB2E6}" type="slidenum">
              <a:rPr lang="en-US" smtClean="0">
                <a:latin typeface="Arial" pitchFamily="34" charset="0"/>
                <a:cs typeface="Arial" pitchFamily="34" charset="0"/>
              </a:rPr>
              <a:pPr/>
              <a:t>8</a:t>
            </a:fld>
            <a:endParaRPr lang="en-US" dirty="0">
              <a:latin typeface="Arial" pitchFamily="34" charset="0"/>
              <a:cs typeface="Arial" pitchFamily="34" charset="0"/>
            </a:endParaRPr>
          </a:p>
        </p:txBody>
      </p:sp>
    </p:spTree>
    <p:extLst>
      <p:ext uri="{BB962C8B-B14F-4D97-AF65-F5344CB8AC3E}">
        <p14:creationId xmlns:p14="http://schemas.microsoft.com/office/powerpoint/2010/main" xmlns="" val="2180260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CD7B7113-EBDE-9C4A-98B0-D519A70CB2E6}" type="slidenum">
              <a:rPr lang="en-US" smtClean="0">
                <a:latin typeface="Arial" pitchFamily="34" charset="0"/>
                <a:cs typeface="Arial" pitchFamily="34" charset="0"/>
              </a:rPr>
              <a:pPr/>
              <a:t>9</a:t>
            </a:fld>
            <a:endParaRPr lang="en-US" dirty="0">
              <a:latin typeface="Arial" pitchFamily="34" charset="0"/>
              <a:cs typeface="Arial" pitchFamily="34" charset="0"/>
            </a:endParaRPr>
          </a:p>
        </p:txBody>
      </p:sp>
      <p:pic>
        <p:nvPicPr>
          <p:cNvPr id="1026" name="Picture 2" descr="A person in handcuffs."/>
          <p:cNvPicPr>
            <a:picLocks noChangeAspect="1" noChangeArrowheads="1"/>
          </p:cNvPicPr>
          <p:nvPr/>
        </p:nvPicPr>
        <p:blipFill>
          <a:blip r:embed="rId4" cstate="print"/>
          <a:srcRect/>
          <a:stretch>
            <a:fillRect/>
          </a:stretch>
        </p:blipFill>
        <p:spPr bwMode="auto">
          <a:xfrm>
            <a:off x="4572000" y="2490216"/>
            <a:ext cx="3657600" cy="2462784"/>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2" name="Picture 1" descr="Badge of the Office of the Inspector General"/>
          <p:cNvPicPr>
            <a:picLocks noChangeAspect="1" noChangeArrowheads="1"/>
          </p:cNvPicPr>
          <p:nvPr/>
        </p:nvPicPr>
        <p:blipFill>
          <a:blip r:embed="rId5" cstate="print"/>
          <a:srcRect/>
          <a:stretch>
            <a:fillRect/>
          </a:stretch>
        </p:blipFill>
        <p:spPr bwMode="auto">
          <a:xfrm>
            <a:off x="1130300" y="1878584"/>
            <a:ext cx="2095500" cy="3629025"/>
          </a:xfrm>
          <a:prstGeom prst="rect">
            <a:avLst/>
          </a:prstGeom>
          <a:noFill/>
        </p:spPr>
      </p:pic>
      <p:sp>
        <p:nvSpPr>
          <p:cNvPr id="3" name="Title 2"/>
          <p:cNvSpPr>
            <a:spLocks noGrp="1"/>
          </p:cNvSpPr>
          <p:nvPr>
            <p:ph type="title" idx="4294967295"/>
          </p:nvPr>
        </p:nvSpPr>
        <p:spPr>
          <a:xfrm>
            <a:off x="180975" y="929590"/>
            <a:ext cx="8839200" cy="1143000"/>
          </a:xfrm>
        </p:spPr>
        <p:txBody>
          <a:bodyPr>
            <a:normAutofit fontScale="90000"/>
          </a:bodyPr>
          <a:lstStyle/>
          <a:p>
            <a:pPr marL="0" marR="0" indent="0" algn="ctr" defTabSz="457200" rtl="0" eaLnBrk="1" fontAlgn="auto" latinLnBrk="0" hangingPunct="1">
              <a:lnSpc>
                <a:spcPct val="100000"/>
              </a:lnSpc>
              <a:spcBef>
                <a:spcPct val="0"/>
              </a:spcBef>
              <a:spcAft>
                <a:spcPts val="0"/>
              </a:spcAft>
              <a:buClrTx/>
              <a:buSzTx/>
              <a:buFontTx/>
              <a:buNone/>
              <a:tabLst/>
              <a:defRPr/>
            </a:pPr>
            <a:r>
              <a:rPr lang="en-US" sz="3600" b="1" kern="1200" dirty="0" smtClean="0">
                <a:solidFill>
                  <a:srgbClr val="2E2D8D"/>
                </a:solidFill>
                <a:effectLst/>
                <a:latin typeface="Arial Black" pitchFamily="34" charset="0"/>
              </a:rPr>
              <a:t>Are you smarter than an OIG Fugitive?</a:t>
            </a:r>
            <a:endParaRPr lang="en-US" sz="3600" dirty="0" smtClean="0">
              <a:solidFill>
                <a:srgbClr val="2E2D8D"/>
              </a:solidFill>
              <a:effectLst/>
              <a:latin typeface="Arial Black" pitchFamily="34" charset="0"/>
            </a:endParaRPr>
          </a:p>
          <a:p>
            <a:endParaRPr lang="en-US" dirty="0"/>
          </a:p>
        </p:txBody>
      </p:sp>
    </p:spTree>
    <p:extLst>
      <p:ext uri="{BB962C8B-B14F-4D97-AF65-F5344CB8AC3E}">
        <p14:creationId xmlns:p14="http://schemas.microsoft.com/office/powerpoint/2010/main" xmlns="" val="218026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subTnLst>
                                    <p:audio>
                                      <p:cMediaNode>
                                        <p:cTn display="0" masterRel="sameClick">
                                          <p:stCondLst>
                                            <p:cond evt="begin" delay="0">
                                              <p:tn val="10"/>
                                            </p:cond>
                                          </p:stCondLst>
                                          <p:endCondLst>
                                            <p:cond evt="onStopAudio" delay="0">
                                              <p:tgtEl>
                                                <p:sldTgt/>
                                              </p:tgtEl>
                                            </p:cond>
                                          </p:endCondLst>
                                        </p:cTn>
                                        <p:tgtEl>
                                          <p:sndTgt r:embed="rId3" name="Dragne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MMPROD_UIDATA" val="&lt;database version=&quot;7.0&quot;&gt;&lt;object type=&quot;1&quot; unique_id=&quot;10001&quot;&gt;&lt;object type=&quot;8&quot; unique_id=&quot;10983&quot;&gt;&lt;/object&gt;&lt;object type=&quot;2&quot; unique_id=&quot;10984&quot;&gt;&lt;object type=&quot;3&quot; unique_id=&quot;10985&quot;&gt;&lt;property id=&quot;20148&quot; value=&quot;5&quot;/&gt;&lt;property id=&quot;20300&quot; value=&quot;Slide 1&quot;/&gt;&lt;property id=&quot;20307&quot; value=&quot;258&quot;/&gt;&lt;/object&gt;&lt;object type=&quot;3&quot; unique_id=&quot;10986&quot;&gt;&lt;property id=&quot;20148&quot; value=&quot;5&quot;/&gt;&lt;property id=&quot;20300&quot; value=&quot;Slide 2&quot;/&gt;&lt;property id=&quot;20307&quot; value=&quot;260&quot;/&gt;&lt;/object&gt;&lt;object type=&quot;3&quot; unique_id=&quot;10987&quot;&gt;&lt;property id=&quot;20148&quot; value=&quot;5&quot;/&gt;&lt;property id=&quot;20300&quot; value=&quot;Slide 3&quot;/&gt;&lt;property id=&quot;20307&quot; value=&quot;261&quot;/&gt;&lt;/object&gt;&lt;object type=&quot;3&quot; unique_id=&quot;10988&quot;&gt;&lt;property id=&quot;20148&quot; value=&quot;5&quot;/&gt;&lt;property id=&quot;20300&quot; value=&quot;Slide 4&quot;/&gt;&lt;property id=&quot;20307&quot; value=&quot;373&quot;/&gt;&lt;/object&gt;&lt;object type=&quot;3&quot; unique_id=&quot;10989&quot;&gt;&lt;property id=&quot;20148&quot; value=&quot;5&quot;/&gt;&lt;property id=&quot;20300&quot; value=&quot;Slide 5&quot;/&gt;&lt;property id=&quot;20307&quot; value=&quot;346&quot;/&gt;&lt;/object&gt;&lt;object type=&quot;3&quot; unique_id=&quot;10990&quot;&gt;&lt;property id=&quot;20148&quot; value=&quot;5&quot;/&gt;&lt;property id=&quot;20300&quot; value=&quot;Slide 6&quot;/&gt;&lt;property id=&quot;20307&quot; value=&quot;304&quot;/&gt;&lt;/object&gt;&lt;object type=&quot;3&quot; unique_id=&quot;10991&quot;&gt;&lt;property id=&quot;20148&quot; value=&quot;5&quot;/&gt;&lt;property id=&quot;20300&quot; value=&quot;Slide 7&quot;/&gt;&lt;property id=&quot;20307&quot; value=&quot;316&quot;/&gt;&lt;/object&gt;&lt;object type=&quot;3&quot; unique_id=&quot;10992&quot;&gt;&lt;property id=&quot;20148&quot; value=&quot;5&quot;/&gt;&lt;property id=&quot;20300&quot; value=&quot;Slide 8&quot;/&gt;&lt;property id=&quot;20307&quot; value=&quot;317&quot;/&gt;&lt;/object&gt;&lt;object type=&quot;3&quot; unique_id=&quot;10993&quot;&gt;&lt;property id=&quot;20148&quot; value=&quot;5&quot;/&gt;&lt;property id=&quot;20300&quot; value=&quot;Slide 9&quot;/&gt;&lt;property id=&quot;20307&quot; value=&quot;410&quot;/&gt;&lt;/object&gt;&lt;object type=&quot;3&quot; unique_id=&quot;10994&quot;&gt;&lt;property id=&quot;20148&quot; value=&quot;5&quot;/&gt;&lt;property id=&quot;20300&quot; value=&quot;Slide 10 - &amp;quot;How to Play&amp;quot;&quot;/&gt;&lt;property id=&quot;20307&quot; value=&quot;411&quot;/&gt;&lt;/object&gt;&lt;object type=&quot;3&quot; unique_id=&quot;10995&quot;&gt;&lt;property id=&quot;20148&quot; value=&quot;5&quot;/&gt;&lt;property id=&quot;20300&quot; value=&quot;Slide 11&quot;/&gt;&lt;property id=&quot;20307&quot; value=&quot;412&quot;/&gt;&lt;/object&gt;&lt;object type=&quot;3&quot; unique_id=&quot;10996&quot;&gt;&lt;property id=&quot;20148&quot; value=&quot;5&quot;/&gt;&lt;property id=&quot;20300&quot; value=&quot;Slide 12&quot;/&gt;&lt;property id=&quot;20307&quot; value=&quot;265&quot;/&gt;&lt;/object&gt;&lt;object type=&quot;3&quot; unique_id=&quot;10997&quot;&gt;&lt;property id=&quot;20148&quot; value=&quot;5&quot;/&gt;&lt;property id=&quot;20300&quot; value=&quot;Slide 13&quot;/&gt;&lt;property id=&quot;20307&quot; value=&quot;266&quot;/&gt;&lt;/object&gt;&lt;object type=&quot;3&quot; unique_id=&quot;10998&quot;&gt;&lt;property id=&quot;20148&quot; value=&quot;5&quot;/&gt;&lt;property id=&quot;20300&quot; value=&quot;Slide 14&quot;/&gt;&lt;property id=&quot;20307&quot; value=&quot;414&quot;/&gt;&lt;/object&gt;&lt;object type=&quot;3&quot; unique_id=&quot;10999&quot;&gt;&lt;property id=&quot;20148&quot; value=&quot;5&quot;/&gt;&lt;property id=&quot;20300&quot; value=&quot;Slide 15&quot;/&gt;&lt;property id=&quot;20307&quot; value=&quot;267&quot;/&gt;&lt;/object&gt;&lt;object type=&quot;3&quot; unique_id=&quot;11000&quot;&gt;&lt;property id=&quot;20148&quot; value=&quot;5&quot;/&gt;&lt;property id=&quot;20300&quot; value=&quot;Slide 16&quot;/&gt;&lt;property id=&quot;20307&quot; value=&quot;374&quot;/&gt;&lt;/object&gt;&lt;object type=&quot;3&quot; unique_id=&quot;11001&quot;&gt;&lt;property id=&quot;20148&quot; value=&quot;5&quot;/&gt;&lt;property id=&quot;20300&quot; value=&quot;Slide 17&quot;/&gt;&lt;property id=&quot;20307&quot; value=&quot;415&quot;/&gt;&lt;/object&gt;&lt;object type=&quot;3&quot; unique_id=&quot;11002&quot;&gt;&lt;property id=&quot;20148&quot; value=&quot;5&quot;/&gt;&lt;property id=&quot;20300&quot; value=&quot;Slide 18&quot;/&gt;&lt;property id=&quot;20307&quot; value=&quot;429&quot;/&gt;&lt;/object&gt;&lt;object type=&quot;3&quot; unique_id=&quot;11003&quot;&gt;&lt;property id=&quot;20148&quot; value=&quot;5&quot;/&gt;&lt;property id=&quot;20300&quot; value=&quot;Slide 19&quot;/&gt;&lt;property id=&quot;20307&quot; value=&quot;368&quot;/&gt;&lt;/object&gt;&lt;object type=&quot;3&quot; unique_id=&quot;11004&quot;&gt;&lt;property id=&quot;20148&quot; value=&quot;5&quot;/&gt;&lt;property id=&quot;20300&quot; value=&quot;Slide 20&quot;/&gt;&lt;property id=&quot;20307&quot; value=&quot;269&quot;/&gt;&lt;/object&gt;&lt;object type=&quot;3&quot; unique_id=&quot;11005&quot;&gt;&lt;property id=&quot;20148&quot; value=&quot;5&quot;/&gt;&lt;property id=&quot;20300&quot; value=&quot;Slide 21&quot;/&gt;&lt;property id=&quot;20307&quot; value=&quot;270&quot;/&gt;&lt;/object&gt;&lt;object type=&quot;3&quot; unique_id=&quot;11006&quot;&gt;&lt;property id=&quot;20148&quot; value=&quot;5&quot;/&gt;&lt;property id=&quot;20300&quot; value=&quot;Slide 22&quot;/&gt;&lt;property id=&quot;20307&quot; value=&quot;271&quot;/&gt;&lt;/object&gt;&lt;object type=&quot;3&quot; unique_id=&quot;11007&quot;&gt;&lt;property id=&quot;20148&quot; value=&quot;5&quot;/&gt;&lt;property id=&quot;20300&quot; value=&quot;Slide 23&quot;/&gt;&lt;property id=&quot;20307&quot; value=&quot;272&quot;/&gt;&lt;/object&gt;&lt;object type=&quot;3&quot; unique_id=&quot;11008&quot;&gt;&lt;property id=&quot;20148&quot; value=&quot;5&quot;/&gt;&lt;property id=&quot;20300&quot; value=&quot;Slide 24&quot;/&gt;&lt;property id=&quot;20307&quot; value=&quot;273&quot;/&gt;&lt;/object&gt;&lt;object type=&quot;3&quot; unique_id=&quot;11009&quot;&gt;&lt;property id=&quot;20148&quot; value=&quot;5&quot;/&gt;&lt;property id=&quot;20300&quot; value=&quot;Slide 25&quot;/&gt;&lt;property id=&quot;20307&quot; value=&quot;416&quot;/&gt;&lt;/object&gt;&lt;object type=&quot;3&quot; unique_id=&quot;11010&quot;&gt;&lt;property id=&quot;20148&quot; value=&quot;5&quot;/&gt;&lt;property id=&quot;20300&quot; value=&quot;Slide 26&quot;/&gt;&lt;property id=&quot;20307&quot; value=&quot;367&quot;/&gt;&lt;/object&gt;&lt;object type=&quot;3&quot; unique_id=&quot;11011&quot;&gt;&lt;property id=&quot;20148&quot; value=&quot;5&quot;/&gt;&lt;property id=&quot;20300&quot; value=&quot;Slide 27&quot;/&gt;&lt;property id=&quot;20307&quot; value=&quot;274&quot;/&gt;&lt;/object&gt;&lt;object type=&quot;3&quot; unique_id=&quot;11012&quot;&gt;&lt;property id=&quot;20148&quot; value=&quot;5&quot;/&gt;&lt;property id=&quot;20300&quot; value=&quot;Slide 28&quot;/&gt;&lt;property id=&quot;20307&quot; value=&quot;417&quot;/&gt;&lt;/object&gt;&lt;object type=&quot;3&quot; unique_id=&quot;11013&quot;&gt;&lt;property id=&quot;20148&quot; value=&quot;5&quot;/&gt;&lt;property id=&quot;20300&quot; value=&quot;Slide 29&quot;/&gt;&lt;property id=&quot;20307&quot; value=&quot;340&quot;/&gt;&lt;/object&gt;&lt;object type=&quot;3&quot; unique_id=&quot;11014&quot;&gt;&lt;property id=&quot;20148&quot; value=&quot;5&quot;/&gt;&lt;property id=&quot;20300&quot; value=&quot;Slide 30&quot;/&gt;&lt;property id=&quot;20307&quot; value=&quot;371&quot;/&gt;&lt;/object&gt;&lt;object type=&quot;3&quot; unique_id=&quot;11015&quot;&gt;&lt;property id=&quot;20148&quot; value=&quot;5&quot;/&gt;&lt;property id=&quot;20300&quot; value=&quot;Slide 31&quot;/&gt;&lt;property id=&quot;20307&quot; value=&quot;275&quot;/&gt;&lt;/object&gt;&lt;object type=&quot;3&quot; unique_id=&quot;11016&quot;&gt;&lt;property id=&quot;20148&quot; value=&quot;5&quot;/&gt;&lt;property id=&quot;20300&quot; value=&quot;Slide 32 - &amp;quot;Permissive Exclusions by HHS OIG&amp;#x0D;&amp;#x0A;&amp;quot;&quot;/&gt;&lt;property id=&quot;20307&quot; value=&quot;379&quot;/&gt;&lt;/object&gt;&lt;object type=&quot;3&quot; unique_id=&quot;11017&quot;&gt;&lt;property id=&quot;20148&quot; value=&quot;5&quot;/&gt;&lt;property id=&quot;20300&quot; value=&quot;Slide 33&quot;/&gt;&lt;property id=&quot;20307&quot; value=&quot;276&quot;/&gt;&lt;/object&gt;&lt;object type=&quot;3&quot; unique_id=&quot;11018&quot;&gt;&lt;property id=&quot;20148&quot; value=&quot;5&quot;/&gt;&lt;property id=&quot;20300&quot; value=&quot;Slide 34&quot;/&gt;&lt;property id=&quot;20307&quot; value=&quot;278&quot;/&gt;&lt;/object&gt;&lt;object type=&quot;3&quot; unique_id=&quot;11019&quot;&gt;&lt;property id=&quot;20148&quot; value=&quot;5&quot;/&gt;&lt;property id=&quot;20300&quot; value=&quot;Slide 35&quot;/&gt;&lt;property id=&quot;20307&quot; value=&quot;325&quot;/&gt;&lt;/object&gt;&lt;object type=&quot;3&quot; unique_id=&quot;11020&quot;&gt;&lt;property id=&quot;20148&quot; value=&quot;5&quot;/&gt;&lt;property id=&quot;20300&quot; value=&quot;Slide 36&quot;/&gt;&lt;property id=&quot;20307&quot; value=&quot;281&quot;/&gt;&lt;/object&gt;&lt;object type=&quot;3&quot; unique_id=&quot;11021&quot;&gt;&lt;property id=&quot;20148&quot; value=&quot;5&quot;/&gt;&lt;property id=&quot;20300&quot; value=&quot;Slide 37&quot;/&gt;&lt;property id=&quot;20307&quot; value=&quot;418&quot;/&gt;&lt;/object&gt;&lt;object type=&quot;3&quot; unique_id=&quot;11022&quot;&gt;&lt;property id=&quot;20148&quot; value=&quot;5&quot;/&gt;&lt;property id=&quot;20300&quot; value=&quot;Slide 38&quot;/&gt;&lt;property id=&quot;20307&quot; value=&quot;423&quot;/&gt;&lt;/object&gt;&lt;object type=&quot;3&quot; unique_id=&quot;11023&quot;&gt;&lt;property id=&quot;20148&quot; value=&quot;5&quot;/&gt;&lt;property id=&quot;20300&quot; value=&quot;Slide 39&quot;/&gt;&lt;property id=&quot;20307&quot; value=&quot;354&quot;/&gt;&lt;/object&gt;&lt;object type=&quot;3&quot; unique_id=&quot;11024&quot;&gt;&lt;property id=&quot;20148&quot; value=&quot;5&quot;/&gt;&lt;property id=&quot;20300&quot; value=&quot;Slide 40&quot;/&gt;&lt;property id=&quot;20307&quot; value=&quot;378&quot;/&gt;&lt;/object&gt;&lt;object type=&quot;3&quot; unique_id=&quot;11025&quot;&gt;&lt;property id=&quot;20148&quot; value=&quot;5&quot;/&gt;&lt;property id=&quot;20300&quot; value=&quot;Slide 41&quot;/&gt;&lt;property id=&quot;20307&quot; value=&quot;377&quot;/&gt;&lt;/object&gt;&lt;object type=&quot;3&quot; unique_id=&quot;11026&quot;&gt;&lt;property id=&quot;20148&quot; value=&quot;5&quot;/&gt;&lt;property id=&quot;20300&quot; value=&quot;Slide 42&quot;/&gt;&lt;property id=&quot;20307&quot; value=&quot;419&quot;/&gt;&lt;/object&gt;&lt;object type=&quot;3&quot; unique_id=&quot;11027&quot;&gt;&lt;property id=&quot;20148&quot; value=&quot;5&quot;/&gt;&lt;property id=&quot;20300&quot; value=&quot;Slide 43&quot;/&gt;&lt;property id=&quot;20307&quot; value=&quot;427&quot;/&gt;&lt;/object&gt;&lt;object type=&quot;3&quot; unique_id=&quot;11028&quot;&gt;&lt;property id=&quot;20148&quot; value=&quot;5&quot;/&gt;&lt;property id=&quot;20300&quot; value=&quot;Slide 44&quot;/&gt;&lt;property id=&quot;20307&quot; value=&quot;282&quot;/&gt;&lt;/object&gt;&lt;object type=&quot;3&quot; unique_id=&quot;11029&quot;&gt;&lt;property id=&quot;20148&quot; value=&quot;5&quot;/&gt;&lt;property id=&quot;20300&quot; value=&quot;Slide 45&quot;/&gt;&lt;property id=&quot;20307&quot; value=&quot;283&quot;/&gt;&lt;/object&gt;&lt;object type=&quot;3&quot; unique_id=&quot;11030&quot;&gt;&lt;property id=&quot;20148&quot; value=&quot;5&quot;/&gt;&lt;property id=&quot;20300&quot; value=&quot;Slide 46&quot;/&gt;&lt;property id=&quot;20307&quot; value=&quot;284&quot;/&gt;&lt;/object&gt;&lt;object type=&quot;3&quot; unique_id=&quot;11031&quot;&gt;&lt;property id=&quot;20148&quot; value=&quot;5&quot;/&gt;&lt;property id=&quot;20300&quot; value=&quot;Slide 47&quot;/&gt;&lt;property id=&quot;20307&quot; value=&quot;285&quot;/&gt;&lt;/object&gt;&lt;object type=&quot;3&quot; unique_id=&quot;11032&quot;&gt;&lt;property id=&quot;20148&quot; value=&quot;5&quot;/&gt;&lt;property id=&quot;20300&quot; value=&quot;Slide 48&quot;/&gt;&lt;property id=&quot;20307&quot; value=&quot;420&quot;/&gt;&lt;/object&gt;&lt;object type=&quot;3&quot; unique_id=&quot;11033&quot;&gt;&lt;property id=&quot;20148&quot; value=&quot;5&quot;/&gt;&lt;property id=&quot;20300&quot; value=&quot;Slide 49&quot;/&gt;&lt;property id=&quot;20307&quot; value=&quot;286&quot;/&gt;&lt;/object&gt;&lt;object type=&quot;3&quot; unique_id=&quot;11034&quot;&gt;&lt;property id=&quot;20148&quot; value=&quot;5&quot;/&gt;&lt;property id=&quot;20300&quot; value=&quot;Slide 50&quot;/&gt;&lt;property id=&quot;20307&quot; value=&quot;287&quot;/&gt;&lt;/object&gt;&lt;object type=&quot;3&quot; unique_id=&quot;11035&quot;&gt;&lt;property id=&quot;20148&quot; value=&quot;5&quot;/&gt;&lt;property id=&quot;20300&quot; value=&quot;Slide 51&quot;/&gt;&lt;property id=&quot;20307&quot; value=&quot;421&quot;/&gt;&lt;/object&gt;&lt;object type=&quot;3&quot; unique_id=&quot;11036&quot;&gt;&lt;property id=&quot;20148&quot; value=&quot;5&quot;/&gt;&lt;property id=&quot;20300&quot; value=&quot;Slide 52&quot;/&gt;&lt;property id=&quot;20307&quot; value=&quot;288&quot;/&gt;&lt;/object&gt;&lt;object type=&quot;3&quot; unique_id=&quot;11037&quot;&gt;&lt;property id=&quot;20148&quot; value=&quot;5&quot;/&gt;&lt;property id=&quot;20300&quot; value=&quot;Slide 53&quot;/&gt;&lt;property id=&quot;20307&quot; value=&quot;289&quot;/&gt;&lt;/object&gt;&lt;object type=&quot;3&quot; unique_id=&quot;11038&quot;&gt;&lt;property id=&quot;20148&quot; value=&quot;5&quot;/&gt;&lt;property id=&quot;20300&quot; value=&quot;Slide 54&quot;/&gt;&lt;property id=&quot;20307&quot; value=&quot;290&quot;/&gt;&lt;/object&gt;&lt;object type=&quot;3&quot; unique_id=&quot;11039&quot;&gt;&lt;property id=&quot;20148&quot; value=&quot;5&quot;/&gt;&lt;property id=&quot;20300&quot; value=&quot;Slide 55&quot;/&gt;&lt;property id=&quot;20307&quot; value=&quot;291&quot;/&gt;&lt;/object&gt;&lt;object type=&quot;3&quot; unique_id=&quot;11040&quot;&gt;&lt;property id=&quot;20148&quot; value=&quot;5&quot;/&gt;&lt;property id=&quot;20300&quot; value=&quot;Slide 56&quot;/&gt;&lt;property id=&quot;20307&quot; value=&quot;293&quot;/&gt;&lt;/object&gt;&lt;object type=&quot;3&quot; unique_id=&quot;11041&quot;&gt;&lt;property id=&quot;20148&quot; value=&quot;5&quot;/&gt;&lt;property id=&quot;20300&quot; value=&quot;Slide 57&quot;/&gt;&lt;property id=&quot;20307&quot; value=&quot;294&quot;/&gt;&lt;/object&gt;&lt;object type=&quot;3&quot; unique_id=&quot;11042&quot;&gt;&lt;property id=&quot;20148&quot; value=&quot;5&quot;/&gt;&lt;property id=&quot;20300&quot; value=&quot;Slide 58&quot;/&gt;&lt;property id=&quot;20307&quot; value=&quot;295&quot;/&gt;&lt;/object&gt;&lt;object type=&quot;3&quot; unique_id=&quot;11043&quot;&gt;&lt;property id=&quot;20148&quot; value=&quot;5&quot;/&gt;&lt;property id=&quot;20300&quot; value=&quot;Slide 59 - &amp;quot;Other Ways to Report Fraud and Abuse&amp;quot;&quot;/&gt;&lt;property id=&quot;20307&quot; value=&quot;372&quot;/&gt;&lt;/object&gt;&lt;object type=&quot;3&quot; unique_id=&quot;11044&quot;&gt;&lt;property id=&quot;20148&quot; value=&quot;5&quot;/&gt;&lt;property id=&quot;20300&quot; value=&quot;Slide 60&quot;/&gt;&lt;property id=&quot;20307&quot; value=&quot;422&quot;/&gt;&lt;/object&gt;&lt;object type=&quot;3&quot; unique_id=&quot;11045&quot;&gt;&lt;property id=&quot;20148&quot; value=&quot;5&quot;/&gt;&lt;property id=&quot;20300&quot; value=&quot;Slide 61&quot;/&gt;&lt;property id=&quot;20307&quot; value=&quot;424&quot;/&gt;&lt;/object&gt;&lt;object type=&quot;3&quot; unique_id=&quot;11046&quot;&gt;&lt;property id=&quot;20148&quot; value=&quot;5&quot;/&gt;&lt;property id=&quot;20300&quot; value=&quot;Slide 62&quot;/&gt;&lt;property id=&quot;20307&quot; value=&quot;297&quot;/&gt;&lt;/object&gt;&lt;object type=&quot;3&quot; unique_id=&quot;11047&quot;&gt;&lt;property id=&quot;20148&quot; value=&quot;5&quot;/&gt;&lt;property id=&quot;20300&quot; value=&quot;Slide 63&quot;/&gt;&lt;property id=&quot;20307&quot; value=&quot;298&quot;/&gt;&lt;/object&gt;&lt;object type=&quot;3&quot; unique_id=&quot;11048&quot;&gt;&lt;property id=&quot;20148&quot; value=&quot;5&quot;/&gt;&lt;property id=&quot;20300&quot; value=&quot;Slide 64&quot;/&gt;&lt;property id=&quot;20307&quot; value=&quot;299&quot;/&gt;&lt;/object&gt;&lt;object type=&quot;3&quot; unique_id=&quot;11049&quot;&gt;&lt;property id=&quot;20148&quot; value=&quot;5&quot;/&gt;&lt;property id=&quot;20300&quot; value=&quot;Slide 65&quot;/&gt;&lt;property id=&quot;20307&quot; value=&quot;425&quot;/&gt;&lt;/object&gt;&lt;object type=&quot;3&quot; unique_id=&quot;11052&quot;&gt;&lt;property id=&quot;20148&quot; value=&quot;5&quot;/&gt;&lt;property id=&quot;20300&quot; value=&quot;Slide 66&quot;/&gt;&lt;property id=&quot;20307&quot; value=&quot;428&quot;/&gt;&lt;/object&gt;&lt;object type=&quot;3&quot; unique_id=&quot;11053&quot;&gt;&lt;property id=&quot;20148&quot; value=&quot;5&quot;/&gt;&lt;property id=&quot;20300&quot; value=&quot;Slide 67&quot;/&gt;&lt;property id=&quot;20307&quot; value=&quot;326&quot;/&gt;&lt;/object&gt;&lt;object type=&quot;3&quot; unique_id=&quot;11054&quot;&gt;&lt;property id=&quot;20148&quot; value=&quot;5&quot;/&gt;&lt;property id=&quot;20300&quot; value=&quot;Slide 68&quot;/&gt;&lt;property id=&quot;20307&quot; value=&quot;344&quot;/&gt;&lt;/object&gt;&lt;object type=&quot;3&quot; unique_id=&quot;11055&quot;&gt;&lt;property id=&quot;20148&quot; value=&quot;5&quot;/&gt;&lt;property id=&quot;20300&quot; value=&quot;Slide 69 - &amp;quot;Resources - Continued&amp;#x0D;&amp;#x0A;&amp;quot;&quot;/&gt;&lt;property id=&quot;20307&quot; value=&quot;387&quot;/&gt;&lt;/object&gt;&lt;object type=&quot;3&quot; unique_id=&quot;11056&quot;&gt;&lt;property id=&quot;20148&quot; value=&quot;5&quot;/&gt;&lt;property id=&quot;20300&quot; value=&quot;Slide 70 - &amp;quot;Resources - Continued&amp;quot;&quot;/&gt;&lt;property id=&quot;20307&quot; value=&quot;388&quot;/&gt;&lt;/object&gt;&lt;object type=&quot;3&quot; unique_id=&quot;11057&quot;&gt;&lt;property id=&quot;20148&quot; value=&quot;5&quot;/&gt;&lt;property id=&quot;20300&quot; value=&quot;Slide 73&quot;/&gt;&lt;property id=&quot;20307&quot; value=&quot;307&quot;/&gt;&lt;/object&gt;&lt;object type=&quot;3&quot; unique_id=&quot;11058&quot;&gt;&lt;property id=&quot;20148&quot; value=&quot;5&quot;/&gt;&lt;property id=&quot;20300&quot; value=&quot;Slide 74&quot;/&gt;&lt;property id=&quot;20307&quot; value=&quot;308&quot;/&gt;&lt;/object&gt;&lt;object type=&quot;3&quot; unique_id=&quot;11059&quot;&gt;&lt;property id=&quot;20148&quot; value=&quot;5&quot;/&gt;&lt;property id=&quot;20300&quot; value=&quot;Slide 75&quot;/&gt;&lt;property id=&quot;20307&quot; value=&quot;309&quot;/&gt;&lt;/object&gt;&lt;object type=&quot;3&quot; unique_id=&quot;11060&quot;&gt;&lt;property id=&quot;20148&quot; value=&quot;5&quot;/&gt;&lt;property id=&quot;20300&quot; value=&quot;Slide 76&quot;/&gt;&lt;property id=&quot;20307&quot; value=&quot;408&quot;/&gt;&lt;/object&gt;&lt;object type=&quot;3&quot; unique_id=&quot;11061&quot;&gt;&lt;property id=&quot;20148&quot; value=&quot;5&quot;/&gt;&lt;property id=&quot;20300&quot; value=&quot;Slide 77&quot;/&gt;&lt;property id=&quot;20307&quot; value=&quot;409&quot;/&gt;&lt;/object&gt;&lt;object type=&quot;3&quot; unique_id=&quot;11220&quot;&gt;&lt;property id=&quot;20148&quot; value=&quot;5&quot;/&gt;&lt;property id=&quot;20300&quot; value=&quot;Slide 71&quot;/&gt;&lt;property id=&quot;20307&quot; value=&quot;430&quot;/&gt;&lt;/object&gt;&lt;object type=&quot;3&quot; unique_id=&quot;11221&quot;&gt;&lt;property id=&quot;20148&quot; value=&quot;5&quot;/&gt;&lt;property id=&quot;20300&quot; value=&quot;Slide 72&quot;/&gt;&lt;property id=&quot;20307&quot; value=&quot;431&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10421</TotalTime>
  <Words>5202</Words>
  <Application>Microsoft Office PowerPoint</Application>
  <PresentationFormat>On-screen Show (4:3)</PresentationFormat>
  <Paragraphs>984</Paragraphs>
  <Slides>75</Slides>
  <Notes>75</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Office Theme</vt:lpstr>
      <vt:lpstr>Medicare Fraud &amp; Abuse:  Prevention, Detection, and Reporting </vt:lpstr>
      <vt:lpstr>                      Disclaimers                                                                        This presentation was current at the time it was published or uploaded onto the web. Medicare policy changes frequently so links to the source documents have been provided within the document for your reference.  This presentation was prepared as a service to the public and is not intended to grant rights or impose obligations. This presentation may contain references or links to statutes, regulations, or other policy materials. The information provided is only intended to be a general summary. It is not intended to take the place of either the written law or regulations. We encourage readers to review the specific statutes, regulations, and other interpretive materials for a full and accurate statement of their contents.  </vt:lpstr>
      <vt:lpstr>Medicare Learning Network® (MLN)                   The Medicare Learning Network® (MLN), a registered trademark of CMS, is the brand name for official CMS educational products and information for Medicare Fee-For-Service Providers. For additional information, visit the MLN’s web page at http://www.cms.gov/Outreach-and-Education/Medicare-Learning-Network-MLN/MLNGenInfo/index.html on the CMS website.  Your feedback is important to us and we use your suggestions to help us improve our educational products, services, and activities and to develop products, services and activities that better meet your educational needs. To evaluate Medicare Learning Network® (MLN) products, services and activities you have participated in, received, or downloaded, please go to http://www.cms.gov/Outreach-and-Education/Medicare-Learning-Network-MLN/MLNProducts/index.html and click on the link called ‘MLN Opinion Page’  in the left-hand menu and follow the instructions.  Please send your suggestions related to MLN product topics or formats  to MLN@cms.hhs.gov.  </vt:lpstr>
      <vt:lpstr>                         Objectives                                                                  At the end of this presentation, you should be able to correctly: Identify one of the methods to PREVENT Medicare fraud and abuse Identify one of the methods the Federal Government uses to DETECT Medicare fraud and abuse Identify how you can REPORT Medicare fraud and abuse </vt:lpstr>
      <vt:lpstr>Pre-Assessment </vt:lpstr>
      <vt:lpstr>Slide 6</vt:lpstr>
      <vt:lpstr>Slide 7</vt:lpstr>
      <vt:lpstr>Slide 8</vt:lpstr>
      <vt:lpstr>Are you smarter than an OIG Fugitive? </vt:lpstr>
      <vt:lpstr>Medicare Fraud and Abuse </vt:lpstr>
      <vt:lpstr>Medicare Fraud and Abuse  Is a Serious Problem                             Most Medicare providers/contractors                                          are honest                             However, $4 billion recovered in                             1 year </vt:lpstr>
      <vt:lpstr>How much did these providers plead guilty to?  Two owners of a home health care company that claimed to provide skilled nursing to Medicare beneficiaries pleaded guilty in connection with a $____ Medicare fraud scheme. Each owner pleaded guilty to: 1 count of conspiracy to commit health care fraud, 1 count of conspiracy to pay kickbacks, and 16 counts of payment of kickbacks to Medicare beneficiary recruiters. Each owner faces a maximum sentence of 10 years in prison for the health care fraud conspiracy count, 5 years in prison for the kickback conspiracy count, and 5 years in prison for each kickback count.  What is the dollar amount of this Medicare fraud scheme? 1. 500,000 2. 2.6  million 3. 5.2 million 4. 110 million  </vt:lpstr>
      <vt:lpstr>What is Fraud?   Making false statements or representations of material facts to  Obtain some benefit or payment  For which no entitlement would otherwise exist   Includes obtaining something of value through  Misrepresentations or   Concealment of material facts </vt:lpstr>
      <vt:lpstr>What is Abuse?                             Abuse describes practices that: Result in unnecessary costs, Are not medically necessary, Are not professionally recognized      standards, and  Are not fairly priced </vt:lpstr>
      <vt:lpstr>A DMEPOS supplier was paid $5,049 for a power wheelchair, Group 2 standard. The documentation did not support medical necessity according to the applicable National Coverage Determination (NCD) and Local Coverage Determination (LCD). Neither the diagnoses submitted nor the face-to-face evaluation received from the physician’s office supported the inability to self-propel. No other valid rationale was offered as to why a power mobility device versus another mobility device was reasonable and necessary. </vt:lpstr>
      <vt:lpstr>How much of the $5,049 payment did Medicare recoup from this supplier?                                                                                               1. Nothing ($0) 2. Half ($2,524.50) 3. All ($5,049) 4. Triple ($15,147)  </vt:lpstr>
      <vt:lpstr>Medicare Fraud and Abuse </vt:lpstr>
      <vt:lpstr>Some Major Medicare   Fraud and Abuse Laws                                                                                       False Claims Act  Anti-Kickback Statute Physician Self-Referral Law Criminal Health Care Fraud Statute  </vt:lpstr>
      <vt:lpstr>What is the False Claims Act (FCA)?                                                                         Protects the Federal Government from Overcharges or Sold substandard goods or services  Imposes civil liability on any person who knowingly Submits, or causes to be submitted a false or fraudulent claim </vt:lpstr>
      <vt:lpstr>What is the Anti-Kickback Statute?                                                                                    Prohibits knowingly and willfully Offering, paying, soliciting, or receiving remuneration  To induce or reward referrals of items/ services reimbursable by a Federal health care program                                                                                           Safe harbors exist </vt:lpstr>
      <vt:lpstr>What is the Physician Self-Referral                       Law (Stark Law)?                                                                       Prohibits referring Medicare beneficiaries for                                                                                          Certain designated health services     To an entity in which the physician (or an immediate        family member) has       An ownership/investment interest, or       A compensation arrangement  Exceptions may apply </vt:lpstr>
      <vt:lpstr>What is the Criminal Health Care                             Fraud Statute? Prohibits knowingly and willfully executing, or attempting to execute, a scheme or artifice: To defraud any health care benefit program; or To obtain (by means of false or fraudulent pretenses, representations, or promises) any of the money or property owned by, or under the custody or control of, any health care benefit program; In connection with the delivery of or payment for health care benefits, items or services.  </vt:lpstr>
      <vt:lpstr>Slide 23</vt:lpstr>
      <vt:lpstr>Medicare Fraud and Abuse</vt:lpstr>
      <vt:lpstr>               Types of Penalties                                                                                                                   Civil Monetary Penalties (CMPs)                                                                                                 Criminal sanctions                                                                                                       Exclusion  </vt:lpstr>
      <vt:lpstr>Civil Monetary Penalties can include an assessment up to______ the amount of claims or remuneration                                                                                                                                                                                                           1. 2 times 2. 3 times 3. 4 times 4. 5 times</vt:lpstr>
      <vt:lpstr>Civil Monetary Penalties (CMPs)                                                              Up to $10,000 to $50,000 per violation Can also include an assessment of up to 3                      times the amount                                          Claimed for each item/service, or Of the remuneration offered, paid, solicited, or received </vt:lpstr>
      <vt:lpstr>Criminal Prosecution and Penalties                                                                           Criminal convictions are also available              when prosecuting health care fraud.                                                                             Federal sentencing guidelines </vt:lpstr>
      <vt:lpstr>Mandatory Exclusions by HHS OIG  From participation in all Federal health care programs, health care providers and suppliers convicted of:       Medicare fraud,       Patient abuse or neglect,       Felonies for Other health care-related fraud, theft, or other financial misconduct, or Unlawful manufacture, distribution, prescription, or dispensing of controlled substances </vt:lpstr>
      <vt:lpstr>Permissive Exclusions by HHS OIG </vt:lpstr>
      <vt:lpstr>       Excluded Individuals/Entities                                                                       Providers and contracting entities must check exclusion status before employment or contractual relationships                                                                                   How? OIG List of Excluded Individuals/Entities (LEIE) General Services Administration (GSA) Excluded Parties Listing System (EPLS) </vt:lpstr>
      <vt:lpstr>Medicare Fraud and Abuse </vt:lpstr>
      <vt:lpstr>CMS is Working to Prevent  Medicare Fraud and Abuse                                                                                        Enhanced Medicare enrollment              protections Fees Screening categories Revalidation              Automated prepayment claims edits               Predictive analytics technologies               Suspension of payments               Education </vt:lpstr>
      <vt:lpstr>Providers’ Role                                                                               Provide only medically necessary, high quality services                                                                        Properly document all services                                                                              Correctly bill and code for services                                                                           Check LEIE  and EPLS                                                                        Comply </vt:lpstr>
      <vt:lpstr>Slide 35</vt:lpstr>
      <vt:lpstr>Slide 36</vt:lpstr>
      <vt:lpstr>CMS Partners with State and Federal Law Enforcement Agencies                                                                                   OIG                     FBI  DOJ  MFCUs </vt:lpstr>
      <vt:lpstr>CMS Contracts with Other Entities                            PSCs/ ZPICs MEDICs Medicare Carriers, FIs, MACs MA Plans and PDPs  Recovery Audit Program Recovery Auditors CERT Contractors </vt:lpstr>
      <vt:lpstr>Other CMS Partners Medicare beneficiaries and caregivers Physicians, suppliers, and other providers Accreditation Organizations  Senior Medicare Patrol (SMP) </vt:lpstr>
      <vt:lpstr>Which is not a CMS Partner to prevent and detect Fraud  and Abuse?   1. MEDIC 2. OIG 3. SMP 4. CRIME</vt:lpstr>
      <vt:lpstr>Half Time Team Results </vt:lpstr>
      <vt:lpstr>Medicare Fraud and Abuse </vt:lpstr>
      <vt:lpstr>The Role of Data  Target high-risk areas Services, geographic locations, and/or provider types Outlier providers that bill differently in a statistically significant way Integrated Data Repository (IDR)  </vt:lpstr>
      <vt:lpstr>           Claim-Reviewing Entities  Conduct prepayment and/or postpayment review: Medicare Carriers, FIs, MACs, MA Plans and PDPs  CERT Contractors  Recovery Audit Program Recovery Auditors  PSCs/ZPICs/MEDICs </vt:lpstr>
      <vt:lpstr>      Medical Review (MR) Program  Goal:   Reduce payment errors by identifying and  addressing provider coverage and coding mistakes Who?  Medicare Carriers, FIs, and MACs  MA Plans and PDPs How?                                                       Pre and postpayment review </vt:lpstr>
      <vt:lpstr>The acronym CERT in the Medicare Program stands for:  1. Certified Education &amp;      Reporting Team  2. Comprehensive Error Rate Testing 3. Criminal Evasion Record Task  4. Criminal Emergency      Response Team </vt:lpstr>
      <vt:lpstr>        Comprehensive Error Rate            Testing (CERT) Program  Goal:   Identify high-risk areas, measure improper payments, and           produce a national Medicare Fee-For-Service (FFS)        error rate Who?   CERT contractors How? Randomly select statistically-valid sample of claims  Conduct postpayment review Publish results annually </vt:lpstr>
      <vt:lpstr>           Recovery Audit Program                            Goal:  Detect improper underpayments and overpayments  Who?  Recovery Auditors   How? Postpayment claims review  May target reviews </vt:lpstr>
      <vt:lpstr>Slide 49</vt:lpstr>
      <vt:lpstr>             Investigating Entities                            PSCs/ZPICs/MEDICs  OIG  DOJ  HEAT </vt:lpstr>
      <vt:lpstr>              PSCs, ZPICs, MEDICs                             Identify cases of suspected fraud                         and abuse  Refer cases of suspected fraud to OIG  Refer cases of suspected abuse to: Appropriate Medicare Contractor, and/or OIG  May take concurrent action </vt:lpstr>
      <vt:lpstr>                      HHS OIG                            Protects  Audits, investigates, inspects  Excludes and penalizes </vt:lpstr>
      <vt:lpstr>        DOJ  Investigates fraud and abuse in Federal Government programs  Partners with the OIG through HEAT </vt:lpstr>
      <vt:lpstr>Health Care Fraud Prevention and  Enforcement Action Team (HEAT) </vt:lpstr>
      <vt:lpstr>Medicare Fraud and Abuse </vt:lpstr>
      <vt:lpstr>                 Reporting Suspected        Fraud and Abuse to the OIG                             Accepts and reviews tips from                          all sources                          OIG encourages you to provide                                      contact information </vt:lpstr>
      <vt:lpstr>Reporting to HHS OIG Hotline  http://oig.hhs.gov/fraud/report-fraud/report-fraud-form.asp  Phone: 1-800-HHS-TIPS (1-800-447-8477) TTY: 1-800-377-4950 Fax: 1-800-223-8164 E-mail: HHSTips@oig.hhs.gov Mail: Office of Inspector General Department of Health and Human Services Attn: Hotline P.O. Box 23489 Washington, DC 20026 </vt:lpstr>
      <vt:lpstr>Other Ways to Report  Fraud and Abuse</vt:lpstr>
      <vt:lpstr>Slide 59</vt:lpstr>
      <vt:lpstr> OIG Provider Self-Disclosure Protocol (SDP)    Avoid costs and disruptions  OIG works cooperatively </vt:lpstr>
      <vt:lpstr>      CMS Self-Referral Disclosure                      Protocol (SRDP)                            Actual or potential violations of                            Physician Self-Referral Law                         (Stark Law)  Not used to obtain a CMS determination  Submit with intent to resolve overpayment </vt:lpstr>
      <vt:lpstr>    Medicare Incentive Reward Program                                              (IRP)                           Encourages reporting of suspected                         fraud and abuse  Pays rewards: minimum recovery of $100 </vt:lpstr>
      <vt:lpstr>Slide 63</vt:lpstr>
      <vt:lpstr>Which is not an acronym relevant to today’s Medicare Fraud and Abuse presentation?  1. MLN 2. UPS 3. LEIE 4. SRDP </vt:lpstr>
      <vt:lpstr>                     Resources  Centers for Medicare &amp; Medicaid Services (CMS) Home Page http://www.cms.gov   Civil Monetary Penalties (CMP) Law http://oig.hhs.gov/fraud/enforcement/cmp   CMS Self-Referral Disclosure Protocol (SRDP) http://www.cms.gov/Medicare/Fraud-and-Abuse/PhysicianSelfReferral/Self_Referral_Disclosure_Protocol.html  Department of Health &amp; Human Services (HHS) http://www.hhs.gov   General Services Administration (GSA) Excluded Parties Listing System (EPLS) http://www.epls.gov   </vt:lpstr>
      <vt:lpstr>            Resources - Continued  Health Care Fraud Prevention and Enforcement Action Team (HEAT) http://www.stopmedicarefraud.gov/heattaskforce  HHS Office of Inspector General (OIG)  http://oig.hhs.gov  Medicare Contact Information for Local Contractors http://www.cms.gov/MLNProducts/Downloads/CallCenterTollNumDirectory.zip   Medicare.gov http://www.medicare.gov   Medicare Learning Network® (MLN) http://www.cms.gov/Outreach-and-Education/Medicare-Learning-Network-MLN/MLNGenInfo/index.html   </vt:lpstr>
      <vt:lpstr>Slide 67</vt:lpstr>
      <vt:lpstr>Slide 68</vt:lpstr>
      <vt:lpstr>   Summary of Today’s Topics                  Medicare fraud and abuse is a                serious problem.                Multiple laws and penalties address                                   Medicare fraud and abuse.                                         Multiple Federal agencies work together                to detect fraud through: Data analysis  Review of claims Investigations Other methods     </vt:lpstr>
      <vt:lpstr>Summary of Today’s Topics: Your Role                            Although CMS works to prevent fraud                         and abuse, your assistance is needed in                         prevention. Educate yourself and                         comply with all laws and regulations.   You should self-disclose any  potential violations and report all suspected fraud. </vt:lpstr>
      <vt:lpstr>Slide 71</vt:lpstr>
      <vt:lpstr>Slide 72</vt:lpstr>
      <vt:lpstr>Slide 73</vt:lpstr>
      <vt:lpstr>Are you smarter than an OIG Fugitive?     …and the winner is! </vt:lpstr>
      <vt:lpstr>Thanks for playing!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Medicare Fraud &amp; Abuse: Prevention, Detection, and Reporting Presentation</dc:title>
  <dc:subject>Medicare Fraud &amp; Abuse</dc:subject>
  <dc:creator>CMS/CM/PCG/DPRO</dc:creator>
  <cp:lastModifiedBy>CMS</cp:lastModifiedBy>
  <cp:revision>1288</cp:revision>
  <dcterms:created xsi:type="dcterms:W3CDTF">2010-12-01T21:21:59Z</dcterms:created>
  <dcterms:modified xsi:type="dcterms:W3CDTF">2012-10-02T17:46:33Z</dcterms:modified>
  <cp:category>Medicare, Fraud, Abuse, Prevention, Detection, Reporting, Presentation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-1101266499</vt:i4>
  </property>
  <property fmtid="{D5CDD505-2E9C-101B-9397-08002B2CF9AE}" pid="3" name="_NewReviewCycle">
    <vt:lpwstr/>
  </property>
  <property fmtid="{D5CDD505-2E9C-101B-9397-08002B2CF9AE}" pid="4" name="_EmailSubject">
    <vt:lpwstr>Post to MLN/Products Medicare Fraud &amp; Abuse: Prevention Detection and Reporting PPT</vt:lpwstr>
  </property>
  <property fmtid="{D5CDD505-2E9C-101B-9397-08002B2CF9AE}" pid="5" name="_AuthorEmail">
    <vt:lpwstr>Karen.Pardue@cms.hhs.gov</vt:lpwstr>
  </property>
  <property fmtid="{D5CDD505-2E9C-101B-9397-08002B2CF9AE}" pid="6" name="_AuthorEmailDisplayName">
    <vt:lpwstr>Pardue, Karen L. (CMS/CMM)</vt:lpwstr>
  </property>
  <property fmtid="{D5CDD505-2E9C-101B-9397-08002B2CF9AE}" pid="7" name="_PreviousAdHocReviewCycleID">
    <vt:i4>324807522</vt:i4>
  </property>
</Properties>
</file>